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4"/>
  </p:notesMasterIdLst>
  <p:sldIdLst>
    <p:sldId id="352" r:id="rId2"/>
    <p:sldId id="263" r:id="rId3"/>
    <p:sldId id="364" r:id="rId4"/>
    <p:sldId id="365" r:id="rId5"/>
    <p:sldId id="353" r:id="rId6"/>
    <p:sldId id="354" r:id="rId7"/>
    <p:sldId id="363" r:id="rId8"/>
    <p:sldId id="367" r:id="rId9"/>
    <p:sldId id="368" r:id="rId10"/>
    <p:sldId id="356" r:id="rId11"/>
    <p:sldId id="347" r:id="rId12"/>
    <p:sldId id="348" r:id="rId13"/>
    <p:sldId id="300" r:id="rId14"/>
    <p:sldId id="285" r:id="rId15"/>
    <p:sldId id="288" r:id="rId16"/>
    <p:sldId id="349" r:id="rId17"/>
    <p:sldId id="291" r:id="rId18"/>
    <p:sldId id="301" r:id="rId19"/>
    <p:sldId id="331" r:id="rId20"/>
    <p:sldId id="360" r:id="rId21"/>
    <p:sldId id="361" r:id="rId22"/>
    <p:sldId id="362" r:id="rId23"/>
    <p:sldId id="311" r:id="rId24"/>
    <p:sldId id="318" r:id="rId25"/>
    <p:sldId id="302" r:id="rId26"/>
    <p:sldId id="312" r:id="rId27"/>
    <p:sldId id="314" r:id="rId28"/>
    <p:sldId id="359" r:id="rId29"/>
    <p:sldId id="321" r:id="rId30"/>
    <p:sldId id="328" r:id="rId31"/>
    <p:sldId id="290" r:id="rId32"/>
    <p:sldId id="366" r:id="rId33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3F3F3"/>
    <a:srgbClr val="F0F0F0"/>
    <a:srgbClr val="EAEAEA"/>
    <a:srgbClr val="385D8A"/>
    <a:srgbClr val="FF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28" autoAdjust="0"/>
    <p:restoredTop sz="94928" autoAdjust="0"/>
  </p:normalViewPr>
  <p:slideViewPr>
    <p:cSldViewPr showGuides="1">
      <p:cViewPr>
        <p:scale>
          <a:sx n="66" d="100"/>
          <a:sy n="66" d="100"/>
        </p:scale>
        <p:origin x="-1734" y="-24"/>
      </p:cViewPr>
      <p:guideLst>
        <p:guide orient="horz" pos="799"/>
        <p:guide orient="horz" pos="1117"/>
        <p:guide orient="horz" pos="4110"/>
        <p:guide pos="2880"/>
        <p:guide pos="5556"/>
        <p:guide pos="2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078" cy="496648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026" y="0"/>
            <a:ext cx="2946078" cy="496648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r">
              <a:defRPr sz="1200"/>
            </a:lvl1pPr>
          </a:lstStyle>
          <a:p>
            <a:fld id="{D630DDC9-5C03-42B0-934D-A1C83AC3DD52}" type="datetimeFigureOut">
              <a:rPr lang="ko-KR" altLang="en-US" smtClean="0"/>
              <a:pPr/>
              <a:t>2019-08-31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99" tIns="45350" rIns="90699" bIns="4535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139" y="4715785"/>
            <a:ext cx="5439398" cy="4466671"/>
          </a:xfrm>
          <a:prstGeom prst="rect">
            <a:avLst/>
          </a:prstGeom>
        </p:spPr>
        <p:txBody>
          <a:bodyPr vert="horz" lIns="90699" tIns="45350" rIns="90699" bIns="4535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414"/>
            <a:ext cx="2946078" cy="496648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026" y="9428414"/>
            <a:ext cx="2946078" cy="496648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r">
              <a:defRPr sz="1200"/>
            </a:lvl1pPr>
          </a:lstStyle>
          <a:p>
            <a:fld id="{A4C07532-7FC1-4E82-AA7F-182C5C11CB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목적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강사의 전문성</a:t>
            </a:r>
            <a:r>
              <a:rPr lang="en-US" altLang="ko-KR" dirty="0" smtClean="0"/>
              <a:t>, </a:t>
            </a:r>
            <a:r>
              <a:rPr lang="ko-KR" altLang="en-US" dirty="0" smtClean="0"/>
              <a:t>관계성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동질성을 높여 특강에 대한 몰입을 유도한다</a:t>
            </a:r>
            <a:r>
              <a:rPr lang="en-US" altLang="ko-KR" dirty="0" smtClean="0"/>
              <a:t>.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4</a:t>
            </a:r>
            <a:r>
              <a:rPr lang="ko-KR" altLang="en-US" baseline="0" dirty="0" smtClean="0"/>
              <a:t>시간 이상의 교육일 경우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질문에 대한 부담감을 줄여놓도록 한다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방법 </a:t>
            </a:r>
            <a:r>
              <a:rPr lang="en-US" altLang="ko-KR" baseline="0" dirty="0" smtClean="0"/>
              <a:t>: </a:t>
            </a:r>
            <a:r>
              <a:rPr lang="ko-KR" altLang="en-US" baseline="0" dirty="0" smtClean="0"/>
              <a:t>프로필 안내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및 </a:t>
            </a:r>
            <a:r>
              <a:rPr lang="ko-KR" altLang="en-US" baseline="0" dirty="0" err="1" smtClean="0"/>
              <a:t>그라운드룰</a:t>
            </a:r>
            <a:r>
              <a:rPr lang="ko-KR" altLang="en-US" baseline="0" dirty="0" smtClean="0"/>
              <a:t> 안내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진진가 게임</a:t>
            </a:r>
            <a:r>
              <a:rPr lang="en-US" altLang="ko-KR" baseline="0" dirty="0" smtClean="0"/>
              <a:t>, </a:t>
            </a:r>
          </a:p>
          <a:p>
            <a:r>
              <a:rPr lang="ko-KR" altLang="en-US" baseline="0" dirty="0" smtClean="0"/>
              <a:t>시간 </a:t>
            </a:r>
            <a:r>
              <a:rPr lang="en-US" altLang="ko-KR" baseline="0" dirty="0" smtClean="0"/>
              <a:t>: 3</a:t>
            </a:r>
            <a:r>
              <a:rPr lang="ko-KR" altLang="en-US" baseline="0" dirty="0" smtClean="0"/>
              <a:t>분</a:t>
            </a:r>
            <a:r>
              <a:rPr lang="en-US" altLang="ko-KR" baseline="0" dirty="0" smtClean="0"/>
              <a:t>~10</a:t>
            </a:r>
            <a:r>
              <a:rPr lang="ko-KR" altLang="en-US" baseline="0" dirty="0" smtClean="0"/>
              <a:t>분</a:t>
            </a:r>
            <a:r>
              <a:rPr lang="en-US" altLang="ko-KR" baseline="0" dirty="0" smtClean="0"/>
              <a:t>(4</a:t>
            </a:r>
            <a:r>
              <a:rPr lang="ko-KR" altLang="en-US" baseline="0" dirty="0" smtClean="0"/>
              <a:t>시간 특강의 경우</a:t>
            </a:r>
            <a:r>
              <a:rPr lang="en-US" altLang="ko-KR" baseline="0" dirty="0" smtClean="0"/>
              <a:t>)</a:t>
            </a:r>
          </a:p>
          <a:p>
            <a:r>
              <a:rPr lang="ko-KR" altLang="en-US" dirty="0" smtClean="0"/>
              <a:t>시나리오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각 강사 소개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스킬별로</a:t>
            </a:r>
            <a:r>
              <a:rPr lang="ko-KR" altLang="en-US" baseline="0" dirty="0" smtClean="0"/>
              <a:t> 진행함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07532-7FC1-4E82-AA7F-182C5C11CB45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sz="1050" dirty="0" smtClean="0"/>
              <a:t>목적 </a:t>
            </a:r>
            <a:r>
              <a:rPr lang="en-US" altLang="ko-KR" sz="1050" dirty="0" smtClean="0"/>
              <a:t>: </a:t>
            </a:r>
            <a:r>
              <a:rPr lang="ko-KR" altLang="en-US" sz="1050" dirty="0" smtClean="0"/>
              <a:t>현장실습 진출 현황</a:t>
            </a:r>
            <a:r>
              <a:rPr lang="en-US" altLang="ko-KR" sz="1050" dirty="0" smtClean="0"/>
              <a:t>,</a:t>
            </a:r>
            <a:r>
              <a:rPr lang="en-US" altLang="ko-KR" sz="1050" baseline="0" dirty="0" smtClean="0"/>
              <a:t> </a:t>
            </a:r>
            <a:r>
              <a:rPr lang="ko-KR" altLang="en-US" sz="1050" baseline="0" dirty="0" smtClean="0"/>
              <a:t>기존목표 파악</a:t>
            </a:r>
            <a:r>
              <a:rPr lang="en-US" altLang="ko-KR" sz="1050" baseline="0" dirty="0" smtClean="0"/>
              <a:t>, </a:t>
            </a:r>
            <a:r>
              <a:rPr lang="ko-KR" altLang="en-US" sz="1050" baseline="0" dirty="0" smtClean="0"/>
              <a:t>새로운 목표 제시 및 가능성 인식</a:t>
            </a:r>
            <a:endParaRPr lang="en-US" altLang="ko-KR" sz="1050" dirty="0" smtClean="0"/>
          </a:p>
          <a:p>
            <a:r>
              <a:rPr lang="ko-KR" altLang="en-US" sz="1050" baseline="0" dirty="0" smtClean="0"/>
              <a:t>방법 </a:t>
            </a:r>
            <a:r>
              <a:rPr lang="en-US" altLang="ko-KR" sz="1050" baseline="0" dirty="0" smtClean="0"/>
              <a:t>: </a:t>
            </a:r>
            <a:r>
              <a:rPr lang="ko-KR" altLang="en-US" sz="1050" baseline="0" dirty="0" smtClean="0"/>
              <a:t>질문</a:t>
            </a:r>
            <a:r>
              <a:rPr lang="en-US" altLang="ko-KR" sz="1050" baseline="0" dirty="0" smtClean="0"/>
              <a:t>(</a:t>
            </a:r>
            <a:r>
              <a:rPr lang="ko-KR" altLang="en-US" sz="1050" baseline="0" dirty="0" smtClean="0"/>
              <a:t>거수</a:t>
            </a:r>
            <a:r>
              <a:rPr lang="en-US" altLang="ko-KR" sz="1050" baseline="0" dirty="0" smtClean="0"/>
              <a:t>) </a:t>
            </a:r>
            <a:r>
              <a:rPr lang="ko-KR" altLang="en-US" sz="1050" baseline="0" dirty="0" smtClean="0"/>
              <a:t>및 메모</a:t>
            </a:r>
            <a:r>
              <a:rPr lang="en-US" altLang="ko-KR" sz="1050" baseline="0" dirty="0" smtClean="0"/>
              <a:t>, </a:t>
            </a:r>
            <a:r>
              <a:rPr lang="ko-KR" altLang="en-US" sz="1050" baseline="0" dirty="0" smtClean="0"/>
              <a:t>발표</a:t>
            </a:r>
            <a:endParaRPr lang="en-US" altLang="ko-KR" sz="1050" baseline="0" dirty="0" smtClean="0"/>
          </a:p>
          <a:p>
            <a:r>
              <a:rPr lang="ko-KR" altLang="en-US" sz="1050" baseline="0" dirty="0" smtClean="0"/>
              <a:t>시간 </a:t>
            </a:r>
            <a:r>
              <a:rPr lang="en-US" altLang="ko-KR" sz="1050" baseline="0" dirty="0" smtClean="0"/>
              <a:t>: 10</a:t>
            </a:r>
            <a:r>
              <a:rPr lang="ko-KR" altLang="en-US" sz="1050" baseline="0" dirty="0" smtClean="0"/>
              <a:t>분</a:t>
            </a:r>
            <a:endParaRPr lang="en-US" altLang="ko-KR" sz="1050" dirty="0" smtClean="0"/>
          </a:p>
          <a:p>
            <a:r>
              <a:rPr lang="ko-KR" altLang="en-US" sz="1050" dirty="0" smtClean="0"/>
              <a:t>시나리오 </a:t>
            </a:r>
            <a:r>
              <a:rPr lang="en-US" altLang="ko-KR" sz="1050" dirty="0" smtClean="0"/>
              <a:t>: </a:t>
            </a:r>
            <a:r>
              <a:rPr lang="ko-KR" altLang="en-US" sz="1050" dirty="0" smtClean="0"/>
              <a:t>아래 시나리오를 참고하되</a:t>
            </a:r>
            <a:r>
              <a:rPr lang="en-US" altLang="ko-KR" sz="1050" dirty="0" smtClean="0"/>
              <a:t>, </a:t>
            </a:r>
            <a:r>
              <a:rPr lang="ko-KR" altLang="en-US" sz="1050" dirty="0" smtClean="0"/>
              <a:t>상황에 따라 적절히 운영한다</a:t>
            </a:r>
            <a:r>
              <a:rPr lang="en-US" altLang="ko-KR" sz="1050" dirty="0" smtClean="0"/>
              <a:t>. </a:t>
            </a:r>
          </a:p>
          <a:p>
            <a:endParaRPr lang="en-US" altLang="ko-KR" sz="1050" dirty="0" smtClean="0"/>
          </a:p>
          <a:p>
            <a:endParaRPr lang="en-US" altLang="ko-KR" sz="1050" dirty="0" smtClean="0"/>
          </a:p>
          <a:p>
            <a:r>
              <a:rPr lang="ko-KR" altLang="en-US" sz="1050" dirty="0" smtClean="0"/>
              <a:t>여기 모인 모든 사람들은 현장실습에 나가실 예정이시지요</a:t>
            </a:r>
            <a:r>
              <a:rPr lang="en-US" altLang="ko-KR" sz="1050" dirty="0" smtClean="0"/>
              <a:t>? (</a:t>
            </a:r>
            <a:r>
              <a:rPr lang="ko-KR" altLang="en-US" sz="1050" dirty="0" smtClean="0"/>
              <a:t>이미지는 학교 학과 특성에 맞게 변경</a:t>
            </a:r>
            <a:r>
              <a:rPr lang="en-US" altLang="ko-KR" sz="1050" dirty="0" smtClean="0"/>
              <a:t>)</a:t>
            </a:r>
          </a:p>
          <a:p>
            <a:r>
              <a:rPr lang="ko-KR" altLang="en-US" sz="1050" dirty="0" smtClean="0"/>
              <a:t>병원에</a:t>
            </a:r>
            <a:r>
              <a:rPr lang="ko-KR" altLang="en-US" sz="1050" baseline="0" dirty="0" smtClean="0"/>
              <a:t> 가실 분</a:t>
            </a:r>
            <a:r>
              <a:rPr lang="en-US" altLang="ko-KR" sz="1050" baseline="0" dirty="0" smtClean="0"/>
              <a:t>?</a:t>
            </a:r>
          </a:p>
          <a:p>
            <a:r>
              <a:rPr lang="en-US" altLang="ko-KR" sz="1050" baseline="0" dirty="0" smtClean="0"/>
              <a:t>IT</a:t>
            </a:r>
            <a:r>
              <a:rPr lang="ko-KR" altLang="en-US" sz="1050" baseline="0" dirty="0" smtClean="0"/>
              <a:t>관련 실습 하실 분</a:t>
            </a:r>
            <a:r>
              <a:rPr lang="en-US" altLang="ko-KR" sz="1050" baseline="0" dirty="0" smtClean="0"/>
              <a:t>?</a:t>
            </a:r>
          </a:p>
          <a:p>
            <a:r>
              <a:rPr lang="ko-KR" altLang="en-US" sz="1050" baseline="0" dirty="0" smtClean="0"/>
              <a:t>일반 사무직</a:t>
            </a:r>
            <a:r>
              <a:rPr lang="en-US" altLang="ko-KR" sz="1050" baseline="0" dirty="0" smtClean="0"/>
              <a:t>?</a:t>
            </a:r>
          </a:p>
          <a:p>
            <a:r>
              <a:rPr lang="ko-KR" altLang="en-US" sz="1050" baseline="0" dirty="0" smtClean="0"/>
              <a:t>서비스직 있나요</a:t>
            </a:r>
            <a:r>
              <a:rPr lang="en-US" altLang="ko-KR" sz="1050" baseline="0" dirty="0" smtClean="0"/>
              <a:t>?</a:t>
            </a:r>
          </a:p>
          <a:p>
            <a:r>
              <a:rPr lang="ko-KR" altLang="en-US" sz="1050" baseline="0" dirty="0" err="1" smtClean="0"/>
              <a:t>현장직은요</a:t>
            </a:r>
            <a:r>
              <a:rPr lang="en-US" altLang="ko-KR" sz="1050" baseline="0" dirty="0" smtClean="0"/>
              <a:t>?</a:t>
            </a:r>
          </a:p>
          <a:p>
            <a:r>
              <a:rPr lang="ko-KR" altLang="en-US" sz="1050" dirty="0" smtClean="0"/>
              <a:t>그 외에 많은 실습기업과 부서가 있습니다</a:t>
            </a:r>
            <a:r>
              <a:rPr lang="en-US" altLang="ko-KR" sz="1050" dirty="0" smtClean="0"/>
              <a:t>. </a:t>
            </a:r>
          </a:p>
          <a:p>
            <a:endParaRPr lang="en-US" altLang="ko-KR" sz="1050" dirty="0" smtClean="0"/>
          </a:p>
          <a:p>
            <a:r>
              <a:rPr lang="ko-KR" altLang="en-US" sz="1050" dirty="0" smtClean="0"/>
              <a:t>현장실습 가는 것에 있어 여러분의 목표는 무엇입니까</a:t>
            </a:r>
            <a:r>
              <a:rPr lang="en-US" altLang="ko-KR" sz="1050" dirty="0" smtClean="0"/>
              <a:t>? </a:t>
            </a:r>
            <a:r>
              <a:rPr lang="ko-KR" altLang="en-US" sz="1050" dirty="0" smtClean="0"/>
              <a:t> 교재 빈 공간에</a:t>
            </a:r>
            <a:r>
              <a:rPr lang="ko-KR" altLang="en-US" sz="1050" baseline="0" dirty="0" smtClean="0"/>
              <a:t> 메모 해 보세요 간단한 질문이니 </a:t>
            </a:r>
            <a:r>
              <a:rPr lang="en-US" altLang="ko-KR" sz="1050" baseline="0" dirty="0" smtClean="0"/>
              <a:t>1</a:t>
            </a:r>
            <a:r>
              <a:rPr lang="ko-KR" altLang="en-US" sz="1050" baseline="0" dirty="0" smtClean="0"/>
              <a:t>분 드리겠습니다</a:t>
            </a:r>
            <a:endParaRPr lang="en-US" altLang="ko-KR" sz="1050" baseline="0" dirty="0" smtClean="0"/>
          </a:p>
          <a:p>
            <a:r>
              <a:rPr lang="en-US" altLang="ko-KR" sz="1050" baseline="0" dirty="0" smtClean="0"/>
              <a:t>(1</a:t>
            </a:r>
            <a:r>
              <a:rPr lang="ko-KR" altLang="en-US" sz="1050" baseline="0" dirty="0" smtClean="0"/>
              <a:t>분 후</a:t>
            </a:r>
            <a:r>
              <a:rPr lang="en-US" altLang="ko-KR" sz="1050" baseline="0" dirty="0" smtClean="0"/>
              <a:t>) </a:t>
            </a:r>
            <a:r>
              <a:rPr lang="ko-KR" altLang="en-US" sz="1050" baseline="0" dirty="0" smtClean="0"/>
              <a:t> 상황 피드백 한 후 </a:t>
            </a:r>
            <a:endParaRPr lang="en-US" altLang="ko-KR" sz="1050" baseline="0" dirty="0" smtClean="0"/>
          </a:p>
          <a:p>
            <a:endParaRPr lang="en-US" altLang="ko-KR" sz="1050" baseline="0" dirty="0" smtClean="0"/>
          </a:p>
          <a:p>
            <a:r>
              <a:rPr lang="en-US" altLang="ko-KR" sz="1050" dirty="0" smtClean="0"/>
              <a:t>‘</a:t>
            </a:r>
            <a:r>
              <a:rPr lang="ko-KR" altLang="en-US" sz="1050" dirty="0" smtClean="0"/>
              <a:t>현장실습을 통해 해당부서의 </a:t>
            </a:r>
            <a:r>
              <a:rPr lang="en-US" altLang="ko-KR" sz="1050" dirty="0" smtClean="0"/>
              <a:t>00</a:t>
            </a:r>
            <a:r>
              <a:rPr lang="ko-KR" altLang="en-US" sz="1050" dirty="0" smtClean="0"/>
              <a:t>을 파악해 보겠다</a:t>
            </a:r>
            <a:r>
              <a:rPr lang="en-US" altLang="ko-KR" sz="1050" dirty="0" smtClean="0"/>
              <a:t>’</a:t>
            </a:r>
            <a:r>
              <a:rPr lang="ko-KR" altLang="en-US" sz="1050" dirty="0" smtClean="0"/>
              <a:t> 혹은 </a:t>
            </a:r>
            <a:r>
              <a:rPr lang="en-US" altLang="ko-KR" sz="1050" dirty="0" smtClean="0"/>
              <a:t>‘</a:t>
            </a:r>
            <a:r>
              <a:rPr lang="ko-KR" altLang="en-US" sz="1050" dirty="0" err="1" smtClean="0"/>
              <a:t>인적네트워크를</a:t>
            </a:r>
            <a:r>
              <a:rPr lang="ko-KR" altLang="en-US" sz="1050" dirty="0" smtClean="0"/>
              <a:t> 쌓겠다</a:t>
            </a:r>
            <a:r>
              <a:rPr lang="en-US" altLang="ko-KR" sz="1050" dirty="0" smtClean="0"/>
              <a:t>’ </a:t>
            </a:r>
            <a:r>
              <a:rPr lang="ko-KR" altLang="en-US" sz="1050" dirty="0" smtClean="0"/>
              <a:t>등등 다양할 것입니다</a:t>
            </a:r>
            <a:r>
              <a:rPr lang="en-US" altLang="ko-KR" sz="1050" dirty="0" smtClean="0"/>
              <a:t>.</a:t>
            </a:r>
          </a:p>
          <a:p>
            <a:endParaRPr lang="en-US" altLang="ko-KR" sz="1050" dirty="0" smtClean="0"/>
          </a:p>
          <a:p>
            <a:r>
              <a:rPr lang="ko-KR" altLang="en-US" sz="1050" dirty="0" smtClean="0"/>
              <a:t>그런데 현장실습의 최종 목적은 무엇일까요</a:t>
            </a:r>
            <a:r>
              <a:rPr lang="en-US" altLang="ko-KR" sz="1050" dirty="0" smtClean="0"/>
              <a:t>?(</a:t>
            </a:r>
            <a:r>
              <a:rPr lang="ko-KR" altLang="en-US" sz="1050" baseline="0" dirty="0" smtClean="0"/>
              <a:t>잠시 정적</a:t>
            </a:r>
            <a:r>
              <a:rPr lang="en-US" altLang="ko-KR" sz="1050" baseline="0" dirty="0" smtClean="0"/>
              <a:t>) </a:t>
            </a:r>
            <a:r>
              <a:rPr lang="ko-KR" altLang="en-US" sz="1050" dirty="0" smtClean="0"/>
              <a:t>역시 취업이 아닐까요</a:t>
            </a:r>
            <a:r>
              <a:rPr lang="en-US" altLang="ko-KR" sz="1050" dirty="0" smtClean="0"/>
              <a:t>?(</a:t>
            </a:r>
            <a:r>
              <a:rPr lang="ko-KR" altLang="en-US" sz="1050" dirty="0" smtClean="0"/>
              <a:t>눈빛으로 확인</a:t>
            </a:r>
            <a:r>
              <a:rPr lang="en-US" altLang="ko-KR" sz="1050" dirty="0" smtClean="0"/>
              <a:t>)</a:t>
            </a:r>
          </a:p>
          <a:p>
            <a:r>
              <a:rPr lang="ko-KR" altLang="en-US" sz="1050" dirty="0" smtClean="0"/>
              <a:t>그런데 최종 목적이 아닌 현장실습의 목적이 취업이 된다</a:t>
            </a:r>
            <a:r>
              <a:rPr lang="en-US" altLang="ko-KR" sz="1050" dirty="0" smtClean="0"/>
              <a:t>.. </a:t>
            </a:r>
            <a:r>
              <a:rPr lang="ko-KR" altLang="en-US" sz="1050" dirty="0" smtClean="0"/>
              <a:t>가능할까요</a:t>
            </a:r>
            <a:r>
              <a:rPr lang="en-US" altLang="ko-KR" sz="1050" dirty="0" smtClean="0"/>
              <a:t>?</a:t>
            </a:r>
          </a:p>
          <a:p>
            <a:r>
              <a:rPr lang="en-US" altLang="ko-KR" sz="1050" dirty="0" smtClean="0"/>
              <a:t>6</a:t>
            </a:r>
            <a:r>
              <a:rPr lang="ko-KR" altLang="en-US" sz="1050" dirty="0" smtClean="0"/>
              <a:t>주 내외의 현장실습으로 취업이 된다</a:t>
            </a:r>
            <a:r>
              <a:rPr lang="en-US" altLang="ko-KR" sz="1050" dirty="0" smtClean="0"/>
              <a:t>… </a:t>
            </a:r>
            <a:r>
              <a:rPr lang="ko-KR" altLang="en-US" sz="1050" dirty="0" smtClean="0"/>
              <a:t>불가능한 일은 아닙니다</a:t>
            </a:r>
            <a:r>
              <a:rPr lang="en-US" altLang="ko-KR" sz="1050" dirty="0" smtClean="0"/>
              <a:t>.</a:t>
            </a:r>
          </a:p>
          <a:p>
            <a:r>
              <a:rPr lang="ko-KR" altLang="en-US" sz="1050" dirty="0" smtClean="0"/>
              <a:t>이미 현장실습을 통해 취업한 사례가 있습니다</a:t>
            </a:r>
            <a:r>
              <a:rPr lang="en-US" altLang="ko-KR" sz="1050" dirty="0" smtClean="0"/>
              <a:t>.</a:t>
            </a:r>
          </a:p>
          <a:p>
            <a:r>
              <a:rPr lang="ko-KR" altLang="en-US" sz="1050" dirty="0" smtClean="0"/>
              <a:t>순천향대학교 경영학과 이수민 학생은 </a:t>
            </a:r>
            <a:r>
              <a:rPr lang="en-US" altLang="ko-KR" sz="1050" dirty="0" smtClean="0"/>
              <a:t>8</a:t>
            </a:r>
            <a:r>
              <a:rPr lang="ko-KR" altLang="en-US" sz="1050" dirty="0" smtClean="0"/>
              <a:t>주 현장실습 후 계약직 채용 되었으며</a:t>
            </a:r>
            <a:r>
              <a:rPr lang="en-US" altLang="ko-KR" sz="1050" dirty="0" smtClean="0"/>
              <a:t>, </a:t>
            </a:r>
            <a:r>
              <a:rPr lang="ko-KR" altLang="en-US" sz="1050" dirty="0" smtClean="0"/>
              <a:t>정규직 전환 예정되어 있습니다</a:t>
            </a:r>
            <a:r>
              <a:rPr lang="en-US" altLang="ko-KR" sz="1050" dirty="0" smtClean="0"/>
              <a:t>.</a:t>
            </a:r>
          </a:p>
          <a:p>
            <a:endParaRPr lang="en-US" altLang="ko-KR" sz="1050" dirty="0" smtClean="0"/>
          </a:p>
          <a:p>
            <a:r>
              <a:rPr lang="ko-KR" altLang="en-US" sz="1050" dirty="0" smtClean="0"/>
              <a:t>계약직 에이</a:t>
            </a:r>
            <a:r>
              <a:rPr lang="en-US" altLang="ko-KR" sz="1050" dirty="0" smtClean="0"/>
              <a:t>~ </a:t>
            </a:r>
            <a:r>
              <a:rPr lang="ko-KR" altLang="en-US" sz="1050" dirty="0" smtClean="0"/>
              <a:t>할지 모릅니다</a:t>
            </a:r>
            <a:r>
              <a:rPr lang="en-US" altLang="ko-KR" sz="1050" dirty="0" smtClean="0"/>
              <a:t>.</a:t>
            </a:r>
          </a:p>
          <a:p>
            <a:r>
              <a:rPr lang="ko-KR" altLang="en-US" sz="1050" dirty="0" smtClean="0"/>
              <a:t>하지만</a:t>
            </a:r>
            <a:r>
              <a:rPr lang="en-US" altLang="ko-KR" sz="1050" dirty="0" smtClean="0"/>
              <a:t>, </a:t>
            </a:r>
            <a:r>
              <a:rPr lang="ko-KR" altLang="en-US" sz="1050" dirty="0" smtClean="0"/>
              <a:t>생각해 보세요  </a:t>
            </a:r>
            <a:endParaRPr lang="en-US" altLang="ko-KR" sz="1050" dirty="0" smtClean="0"/>
          </a:p>
          <a:p>
            <a:r>
              <a:rPr lang="ko-KR" altLang="en-US" sz="1050" dirty="0" smtClean="0"/>
              <a:t>경력직만 뽑던 회사에 </a:t>
            </a:r>
            <a:r>
              <a:rPr lang="en-US" altLang="ko-KR" sz="1050" dirty="0" smtClean="0"/>
              <a:t>8</a:t>
            </a:r>
            <a:r>
              <a:rPr lang="ko-KR" altLang="en-US" sz="1050" dirty="0" smtClean="0"/>
              <a:t>주 현장실습 하고 나서 팀장 마음에 들게 하고 아직 학생인데도 채용하도록 할 자신이 나는 있는지</a:t>
            </a:r>
            <a:r>
              <a:rPr lang="en-US" altLang="ko-KR" sz="1050" dirty="0" smtClean="0"/>
              <a:t>?</a:t>
            </a:r>
          </a:p>
          <a:p>
            <a:r>
              <a:rPr lang="ko-KR" altLang="en-US" sz="1050" dirty="0" smtClean="0"/>
              <a:t>그리고 상상해 보세요</a:t>
            </a:r>
            <a:r>
              <a:rPr lang="en-US" altLang="ko-KR" sz="1050" dirty="0" smtClean="0"/>
              <a:t>. </a:t>
            </a:r>
            <a:r>
              <a:rPr lang="ko-KR" altLang="en-US" sz="1050" dirty="0" smtClean="0"/>
              <a:t>이수민 학생이 다른 회사에 이직할 때 </a:t>
            </a:r>
            <a:r>
              <a:rPr lang="en-US" altLang="ko-KR" sz="1050" dirty="0" smtClean="0"/>
              <a:t>‘8</a:t>
            </a:r>
            <a:r>
              <a:rPr lang="ko-KR" altLang="en-US" sz="1050" dirty="0" smtClean="0"/>
              <a:t>주 현장실습으로 채용될 만큼 확실한 사람이다</a:t>
            </a:r>
            <a:r>
              <a:rPr lang="en-US" altLang="ko-KR" sz="1050" dirty="0" smtClean="0"/>
              <a:t>’ </a:t>
            </a:r>
            <a:r>
              <a:rPr lang="ko-KR" altLang="en-US" sz="1050" dirty="0" smtClean="0"/>
              <a:t>라는 스토리가 면접에 얼마나 파워풀 할지</a:t>
            </a:r>
            <a:endParaRPr lang="en-US" altLang="ko-KR" sz="105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07532-7FC1-4E82-AA7F-182C5C11CB45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050" dirty="0" smtClean="0"/>
              <a:t>목적 </a:t>
            </a:r>
            <a:r>
              <a:rPr lang="en-US" altLang="ko-KR" sz="1050" dirty="0" smtClean="0"/>
              <a:t>: </a:t>
            </a:r>
            <a:r>
              <a:rPr lang="ko-KR" altLang="en-US" sz="1050" dirty="0" smtClean="0"/>
              <a:t>채용요청의 의미와 새로운 목표 설정</a:t>
            </a:r>
            <a:endParaRPr lang="en-US" altLang="ko-KR" sz="1050" dirty="0" smtClean="0"/>
          </a:p>
          <a:p>
            <a:r>
              <a:rPr lang="ko-KR" altLang="en-US" sz="1050" baseline="0" dirty="0" smtClean="0"/>
              <a:t>방법 </a:t>
            </a:r>
            <a:r>
              <a:rPr lang="en-US" altLang="ko-KR" sz="1050" baseline="0" dirty="0" smtClean="0"/>
              <a:t>: </a:t>
            </a:r>
            <a:r>
              <a:rPr lang="ko-KR" altLang="en-US" sz="1050" baseline="0" dirty="0" smtClean="0"/>
              <a:t>강의</a:t>
            </a:r>
            <a:endParaRPr lang="en-US" altLang="ko-KR" sz="1050" baseline="0" dirty="0" smtClean="0"/>
          </a:p>
          <a:p>
            <a:r>
              <a:rPr lang="ko-KR" altLang="en-US" sz="1050" baseline="0" dirty="0" smtClean="0"/>
              <a:t>시간 </a:t>
            </a:r>
            <a:r>
              <a:rPr lang="en-US" altLang="ko-KR" sz="1050" baseline="0" dirty="0" smtClean="0"/>
              <a:t>: 5</a:t>
            </a:r>
            <a:r>
              <a:rPr lang="ko-KR" altLang="en-US" sz="1050" baseline="0" dirty="0" smtClean="0"/>
              <a:t>분</a:t>
            </a:r>
            <a:endParaRPr lang="en-US" altLang="ko-KR" sz="1050" dirty="0" smtClean="0"/>
          </a:p>
          <a:p>
            <a:r>
              <a:rPr lang="ko-KR" altLang="en-US" sz="1050" dirty="0" smtClean="0"/>
              <a:t>시나리오 </a:t>
            </a:r>
            <a:r>
              <a:rPr lang="en-US" altLang="ko-KR" sz="1050" dirty="0" smtClean="0"/>
              <a:t>: </a:t>
            </a:r>
          </a:p>
          <a:p>
            <a:endParaRPr lang="en-US" altLang="ko-KR" sz="1050" dirty="0" smtClean="0"/>
          </a:p>
          <a:p>
            <a:r>
              <a:rPr lang="ko-KR" altLang="en-US" sz="1050" dirty="0" smtClean="0"/>
              <a:t>기업에서 대졸 신입사원의 </a:t>
            </a:r>
            <a:r>
              <a:rPr lang="en-US" altLang="ko-KR" sz="1050" dirty="0" smtClean="0"/>
              <a:t>¼</a:t>
            </a:r>
            <a:r>
              <a:rPr lang="ko-KR" altLang="en-US" sz="1050" dirty="0" smtClean="0"/>
              <a:t>가 </a:t>
            </a:r>
            <a:r>
              <a:rPr lang="en-US" altLang="ko-KR" sz="1050" dirty="0" smtClean="0"/>
              <a:t>1</a:t>
            </a:r>
            <a:r>
              <a:rPr lang="ko-KR" altLang="en-US" sz="1050" dirty="0" smtClean="0"/>
              <a:t>년</a:t>
            </a:r>
            <a:r>
              <a:rPr lang="ko-KR" altLang="en-US" sz="1050" baseline="0" dirty="0" smtClean="0"/>
              <a:t> 이내 퇴사한다고 합니다</a:t>
            </a:r>
            <a:r>
              <a:rPr lang="en-US" altLang="ko-KR" sz="1050" baseline="0" dirty="0" smtClean="0"/>
              <a:t>.</a:t>
            </a:r>
          </a:p>
          <a:p>
            <a:r>
              <a:rPr lang="ko-KR" altLang="en-US" sz="1050" baseline="0" dirty="0" smtClean="0"/>
              <a:t>신입사원은 </a:t>
            </a:r>
            <a:r>
              <a:rPr lang="en-US" altLang="ko-KR" sz="1050" baseline="0" dirty="0" smtClean="0"/>
              <a:t>1</a:t>
            </a:r>
            <a:r>
              <a:rPr lang="ko-KR" altLang="en-US" sz="1050" baseline="0" dirty="0" smtClean="0"/>
              <a:t>년 동안 기업에 기여하는 성과는 없고</a:t>
            </a:r>
            <a:r>
              <a:rPr lang="en-US" altLang="ko-KR" sz="1050" baseline="0" dirty="0" smtClean="0"/>
              <a:t>, </a:t>
            </a:r>
            <a:r>
              <a:rPr lang="ko-KR" altLang="en-US" sz="1050" baseline="0" dirty="0" smtClean="0"/>
              <a:t>월급과 세금</a:t>
            </a:r>
            <a:r>
              <a:rPr lang="en-US" altLang="ko-KR" sz="1050" baseline="0" dirty="0" smtClean="0"/>
              <a:t>, </a:t>
            </a:r>
            <a:r>
              <a:rPr lang="ko-KR" altLang="en-US" sz="1050" baseline="0" dirty="0" smtClean="0"/>
              <a:t>교육비를 투자하기 때문에 이에 대한 손해는 엄청 납니다</a:t>
            </a:r>
            <a:r>
              <a:rPr lang="en-US" altLang="ko-KR" sz="1050" baseline="0" dirty="0" smtClean="0"/>
              <a:t>. </a:t>
            </a:r>
            <a:r>
              <a:rPr lang="ko-KR" altLang="en-US" sz="1050" baseline="0" dirty="0" smtClean="0"/>
              <a:t>이 때문에 인사팀 직원은 성과파악을 신입사원 </a:t>
            </a:r>
            <a:r>
              <a:rPr lang="ko-KR" altLang="en-US" sz="1050" baseline="0" dirty="0" err="1" smtClean="0"/>
              <a:t>조기퇴사율로</a:t>
            </a:r>
            <a:r>
              <a:rPr lang="ko-KR" altLang="en-US" sz="1050" baseline="0" dirty="0" smtClean="0"/>
              <a:t> 정하기도 합니다</a:t>
            </a:r>
            <a:r>
              <a:rPr lang="en-US" altLang="ko-KR" sz="1050" baseline="0" dirty="0" smtClean="0"/>
              <a:t>. </a:t>
            </a:r>
            <a:r>
              <a:rPr lang="ko-KR" altLang="en-US" sz="1050" baseline="0" dirty="0" err="1" smtClean="0"/>
              <a:t>조기퇴사율이</a:t>
            </a:r>
            <a:r>
              <a:rPr lang="ko-KR" altLang="en-US" sz="1050" baseline="0" dirty="0" smtClean="0"/>
              <a:t> 너무 높으면 담당자는 연봉협상과 승진고과에 불리하게 됩니다</a:t>
            </a:r>
            <a:r>
              <a:rPr lang="en-US" altLang="ko-KR" sz="1050" baseline="0" dirty="0" smtClean="0"/>
              <a:t>.</a:t>
            </a:r>
          </a:p>
          <a:p>
            <a:r>
              <a:rPr lang="ko-KR" altLang="en-US" sz="1050" baseline="0" dirty="0" smtClean="0"/>
              <a:t>따라서</a:t>
            </a:r>
            <a:r>
              <a:rPr lang="en-US" altLang="ko-KR" sz="1050" baseline="0" dirty="0" smtClean="0"/>
              <a:t>, </a:t>
            </a:r>
            <a:r>
              <a:rPr lang="ko-KR" altLang="en-US" sz="1050" baseline="0" dirty="0" smtClean="0"/>
              <a:t>같은 상황이면 어떠한 조직이든 실무 능력을 인정받은 사람을 원합니다</a:t>
            </a:r>
            <a:r>
              <a:rPr lang="en-US" altLang="ko-KR" sz="1050" baseline="0" dirty="0" smtClean="0"/>
              <a:t>.</a:t>
            </a:r>
          </a:p>
          <a:p>
            <a:r>
              <a:rPr lang="ko-KR" altLang="en-US" sz="1050" baseline="0" dirty="0" smtClean="0"/>
              <a:t>이 점을 알고 있기 때문에 신입사원 지원자 중 경력 보유자 </a:t>
            </a:r>
            <a:r>
              <a:rPr lang="en-US" altLang="ko-KR" sz="1050" baseline="0" dirty="0" smtClean="0"/>
              <a:t>[</a:t>
            </a:r>
            <a:r>
              <a:rPr lang="ko-KR" altLang="en-US" sz="1050" baseline="0" dirty="0" smtClean="0"/>
              <a:t>이를 저경력자</a:t>
            </a:r>
            <a:r>
              <a:rPr lang="en-US" altLang="ko-KR" sz="1050" baseline="0" dirty="0" smtClean="0"/>
              <a:t>(1</a:t>
            </a:r>
            <a:r>
              <a:rPr lang="ko-KR" altLang="en-US" sz="1050" baseline="0" dirty="0" smtClean="0"/>
              <a:t>년에서 </a:t>
            </a:r>
            <a:r>
              <a:rPr lang="en-US" altLang="ko-KR" sz="1050" baseline="0" dirty="0" smtClean="0"/>
              <a:t>2</a:t>
            </a:r>
            <a:r>
              <a:rPr lang="ko-KR" altLang="en-US" sz="1050" baseline="0" dirty="0" smtClean="0"/>
              <a:t>년 미만의 경력자</a:t>
            </a:r>
            <a:r>
              <a:rPr lang="en-US" altLang="ko-KR" sz="1050" baseline="0" dirty="0" smtClean="0"/>
              <a:t>), </a:t>
            </a:r>
            <a:r>
              <a:rPr lang="ko-KR" altLang="en-US" sz="1050" baseline="0" dirty="0" smtClean="0"/>
              <a:t>중고신입</a:t>
            </a:r>
            <a:r>
              <a:rPr lang="en-US" altLang="ko-KR" sz="1050" baseline="0" dirty="0" smtClean="0"/>
              <a:t>, </a:t>
            </a:r>
            <a:r>
              <a:rPr lang="ko-KR" altLang="en-US" sz="1050" baseline="0" dirty="0" err="1" smtClean="0"/>
              <a:t>올드루키라고</a:t>
            </a:r>
            <a:r>
              <a:rPr lang="ko-KR" altLang="en-US" sz="1050" baseline="0" dirty="0" smtClean="0"/>
              <a:t> 부르는데요</a:t>
            </a:r>
            <a:r>
              <a:rPr lang="en-US" altLang="ko-KR" sz="1050" baseline="0" dirty="0" smtClean="0"/>
              <a:t>]</a:t>
            </a:r>
            <a:r>
              <a:rPr lang="ko-KR" altLang="en-US" sz="1050" baseline="0" dirty="0" smtClean="0"/>
              <a:t>가 </a:t>
            </a:r>
            <a:r>
              <a:rPr lang="en-US" altLang="ko-KR" sz="1050" baseline="0" dirty="0" smtClean="0"/>
              <a:t>3</a:t>
            </a:r>
            <a:r>
              <a:rPr lang="ko-KR" altLang="en-US" sz="1050" baseline="0" dirty="0" smtClean="0"/>
              <a:t>명중에 </a:t>
            </a:r>
            <a:r>
              <a:rPr lang="en-US" altLang="ko-KR" sz="1050" baseline="0" dirty="0" smtClean="0"/>
              <a:t>1</a:t>
            </a:r>
            <a:r>
              <a:rPr lang="ko-KR" altLang="en-US" sz="1050" baseline="0" dirty="0" smtClean="0"/>
              <a:t>명 꼴 이라고 합니다</a:t>
            </a:r>
            <a:r>
              <a:rPr lang="en-US" altLang="ko-KR" sz="1050" baseline="0" dirty="0" smtClean="0"/>
              <a:t>.</a:t>
            </a:r>
          </a:p>
          <a:p>
            <a:r>
              <a:rPr lang="ko-KR" altLang="en-US" sz="1050" baseline="0" dirty="0" smtClean="0"/>
              <a:t>그리고</a:t>
            </a:r>
            <a:r>
              <a:rPr lang="en-US" altLang="ko-KR" sz="1050" baseline="0" dirty="0" smtClean="0"/>
              <a:t>, </a:t>
            </a:r>
            <a:r>
              <a:rPr lang="ko-KR" altLang="en-US" sz="1050" baseline="0" dirty="0" smtClean="0"/>
              <a:t>기업 또한 경력을 보유한 신입사원을 선호하는 추세 입니다</a:t>
            </a:r>
            <a:r>
              <a:rPr lang="en-US" altLang="ko-KR" sz="1050" baseline="0" dirty="0" smtClean="0"/>
              <a:t>.</a:t>
            </a:r>
          </a:p>
          <a:p>
            <a:endParaRPr lang="en-US" altLang="ko-KR" sz="1050" dirty="0" smtClean="0"/>
          </a:p>
          <a:p>
            <a:r>
              <a:rPr lang="ko-KR" altLang="en-US" sz="1050" dirty="0" smtClean="0"/>
              <a:t>그런데 우리가 경력이 있나요</a:t>
            </a:r>
            <a:r>
              <a:rPr lang="en-US" altLang="ko-KR" sz="1050" dirty="0" smtClean="0"/>
              <a:t>? </a:t>
            </a:r>
            <a:r>
              <a:rPr lang="ko-KR" altLang="en-US" sz="1050" dirty="0" smtClean="0"/>
              <a:t>당연히 신입이지요</a:t>
            </a:r>
            <a:r>
              <a:rPr lang="en-US" altLang="ko-KR" sz="1050" dirty="0" smtClean="0"/>
              <a:t>^^ </a:t>
            </a:r>
            <a:r>
              <a:rPr lang="ko-KR" altLang="en-US" sz="1050" dirty="0" smtClean="0"/>
              <a:t>보통 </a:t>
            </a:r>
            <a:r>
              <a:rPr lang="en-US" altLang="ko-KR" sz="1050" dirty="0" smtClean="0"/>
              <a:t>1</a:t>
            </a:r>
            <a:r>
              <a:rPr lang="ko-KR" altLang="en-US" sz="1050" dirty="0" smtClean="0"/>
              <a:t>년 이하는 경력으로 산출하지 않습니다</a:t>
            </a:r>
            <a:r>
              <a:rPr lang="en-US" altLang="ko-KR" sz="1050" dirty="0" smtClean="0"/>
              <a:t>.</a:t>
            </a:r>
          </a:p>
          <a:p>
            <a:r>
              <a:rPr lang="ko-KR" altLang="en-US" sz="1050" baseline="0" dirty="0" smtClean="0"/>
              <a:t>그러니까 우리 신입 입장에서 실무능력을 인정받은 대표적인 시간이 바로 현장실습인 것입니다</a:t>
            </a:r>
            <a:r>
              <a:rPr lang="en-US" altLang="ko-KR" sz="1050" baseline="0" dirty="0" smtClean="0"/>
              <a:t>.</a:t>
            </a:r>
          </a:p>
          <a:p>
            <a:endParaRPr lang="en-US" altLang="ko-KR" sz="1050" baseline="0" dirty="0" smtClean="0"/>
          </a:p>
          <a:p>
            <a:r>
              <a:rPr lang="ko-KR" altLang="en-US" sz="1050" baseline="0" dirty="0" smtClean="0"/>
              <a:t>자 여러분이 </a:t>
            </a:r>
            <a:r>
              <a:rPr lang="ko-KR" altLang="en-US" sz="1050" baseline="0" dirty="0" err="1" smtClean="0"/>
              <a:t>면접관이라고</a:t>
            </a:r>
            <a:r>
              <a:rPr lang="ko-KR" altLang="en-US" sz="1050" baseline="0" dirty="0" smtClean="0"/>
              <a:t> 생각합시다</a:t>
            </a:r>
            <a:r>
              <a:rPr lang="en-US" altLang="ko-KR" sz="1050" baseline="0" dirty="0" smtClean="0"/>
              <a:t>.</a:t>
            </a:r>
          </a:p>
          <a:p>
            <a:r>
              <a:rPr lang="ko-KR" altLang="en-US" sz="1050" baseline="0" dirty="0" smtClean="0"/>
              <a:t>같은 시기에 졸업한 신입사원 </a:t>
            </a:r>
            <a:r>
              <a:rPr lang="en-US" altLang="ko-KR" sz="1050" baseline="0" dirty="0" smtClean="0"/>
              <a:t>2</a:t>
            </a:r>
            <a:r>
              <a:rPr lang="ko-KR" altLang="en-US" sz="1050" baseline="0" dirty="0" smtClean="0"/>
              <a:t>명이 있습니다</a:t>
            </a:r>
            <a:r>
              <a:rPr lang="en-US" altLang="ko-KR" sz="1050" baseline="0" dirty="0" smtClean="0"/>
              <a:t>.</a:t>
            </a:r>
          </a:p>
          <a:p>
            <a:r>
              <a:rPr lang="ko-KR" altLang="en-US" sz="1050" baseline="0" dirty="0" smtClean="0"/>
              <a:t>같은 조건의 대졸 신입 사원 입니다</a:t>
            </a:r>
            <a:r>
              <a:rPr lang="en-US" altLang="ko-KR" sz="1050" baseline="0" dirty="0" smtClean="0"/>
              <a:t>. </a:t>
            </a:r>
            <a:r>
              <a:rPr lang="ko-KR" altLang="en-US" sz="1050" baseline="0" dirty="0" smtClean="0"/>
              <a:t>당연히 </a:t>
            </a:r>
            <a:r>
              <a:rPr lang="en-US" altLang="ko-KR" sz="1050" baseline="0" dirty="0" smtClean="0"/>
              <a:t>1</a:t>
            </a:r>
            <a:r>
              <a:rPr lang="ko-KR" altLang="en-US" sz="1050" baseline="0" dirty="0" smtClean="0"/>
              <a:t>년 이상의 경력은 없습니다</a:t>
            </a:r>
            <a:r>
              <a:rPr lang="en-US" altLang="ko-KR" sz="1050" baseline="0" dirty="0" smtClean="0"/>
              <a:t>.</a:t>
            </a:r>
          </a:p>
          <a:p>
            <a:r>
              <a:rPr lang="ko-KR" altLang="en-US" sz="1050" baseline="0" dirty="0" smtClean="0"/>
              <a:t>보통 </a:t>
            </a:r>
            <a:r>
              <a:rPr lang="ko-KR" altLang="en-US" sz="1050" baseline="0" dirty="0" err="1" smtClean="0"/>
              <a:t>신입직</a:t>
            </a:r>
            <a:r>
              <a:rPr lang="ko-KR" altLang="en-US" sz="1050" baseline="0" dirty="0" smtClean="0"/>
              <a:t> 지원자가 그러하듯이 둘 다 </a:t>
            </a:r>
            <a:r>
              <a:rPr lang="ko-KR" altLang="en-US" sz="1050" baseline="0" dirty="0" err="1" smtClean="0"/>
              <a:t>인턴경험란에</a:t>
            </a:r>
            <a:r>
              <a:rPr lang="ko-KR" altLang="en-US" sz="1050" baseline="0" dirty="0" smtClean="0"/>
              <a:t> 현장실습을 넣습니다</a:t>
            </a:r>
            <a:r>
              <a:rPr lang="en-US" altLang="ko-KR" sz="1050" baseline="0" dirty="0" smtClean="0"/>
              <a:t>.</a:t>
            </a:r>
          </a:p>
          <a:p>
            <a:endParaRPr lang="en-US" altLang="ko-KR" sz="1050" baseline="0" dirty="0" smtClean="0"/>
          </a:p>
          <a:p>
            <a:r>
              <a:rPr lang="ko-KR" altLang="en-US" sz="1050" baseline="0" dirty="0" err="1" smtClean="0"/>
              <a:t>면접관이</a:t>
            </a:r>
            <a:r>
              <a:rPr lang="ko-KR" altLang="en-US" sz="1050" baseline="0" dirty="0" smtClean="0"/>
              <a:t> 인턴 경험에 대해 묻습니다</a:t>
            </a:r>
            <a:r>
              <a:rPr lang="en-US" altLang="ko-KR" sz="1050" baseline="0" dirty="0" smtClean="0"/>
              <a:t>. (</a:t>
            </a:r>
            <a:r>
              <a:rPr lang="ko-KR" altLang="en-US" sz="1050" baseline="0" dirty="0" smtClean="0"/>
              <a:t>혹은 우리가 먼저 말할 수도 있겠네요</a:t>
            </a:r>
            <a:r>
              <a:rPr lang="en-US" altLang="ko-KR" sz="1050" baseline="0" dirty="0" smtClean="0"/>
              <a:t>^^)</a:t>
            </a:r>
          </a:p>
          <a:p>
            <a:r>
              <a:rPr lang="en-US" altLang="ko-KR" sz="1050" baseline="0" dirty="0" smtClean="0"/>
              <a:t>[</a:t>
            </a:r>
            <a:r>
              <a:rPr lang="ko-KR" altLang="en-US" sz="1050" baseline="0" dirty="0" smtClean="0"/>
              <a:t>시간에 따라 </a:t>
            </a:r>
            <a:r>
              <a:rPr lang="ko-KR" altLang="en-US" sz="1050" baseline="0" dirty="0" err="1" smtClean="0"/>
              <a:t>두명을</a:t>
            </a:r>
            <a:r>
              <a:rPr lang="ko-KR" altLang="en-US" sz="1050" baseline="0" dirty="0" smtClean="0"/>
              <a:t> 불러 세운 후 연극하게도 가능</a:t>
            </a:r>
            <a:r>
              <a:rPr lang="en-US" altLang="ko-KR" sz="1050" baseline="0" dirty="0" smtClean="0"/>
              <a:t>]</a:t>
            </a:r>
          </a:p>
          <a:p>
            <a:endParaRPr lang="en-US" altLang="ko-KR" sz="1050" baseline="0" dirty="0" smtClean="0"/>
          </a:p>
          <a:p>
            <a:r>
              <a:rPr lang="ko-KR" altLang="en-US" sz="1050" baseline="0" dirty="0" smtClean="0"/>
              <a:t>보통은 이렇습니다</a:t>
            </a:r>
            <a:r>
              <a:rPr lang="en-US" altLang="ko-KR" sz="1050" baseline="0" dirty="0" smtClean="0"/>
              <a:t>.</a:t>
            </a:r>
          </a:p>
          <a:p>
            <a:endParaRPr lang="en-US" altLang="ko-KR" sz="1050" baseline="0" dirty="0" smtClean="0"/>
          </a:p>
          <a:p>
            <a:r>
              <a:rPr lang="en-US" altLang="ko-KR" sz="1050" baseline="0" dirty="0" smtClean="0"/>
              <a:t>“</a:t>
            </a:r>
            <a:r>
              <a:rPr lang="ko-KR" altLang="en-US" sz="1050" baseline="0" dirty="0" smtClean="0"/>
              <a:t>전 </a:t>
            </a:r>
            <a:r>
              <a:rPr lang="ko-KR" altLang="en-US" sz="1050" baseline="0" dirty="0" err="1" smtClean="0"/>
              <a:t>인턴한</a:t>
            </a:r>
            <a:r>
              <a:rPr lang="ko-KR" altLang="en-US" sz="1050" baseline="0" dirty="0" smtClean="0"/>
              <a:t> 회사에서 성실성과 업무 처리능력을 인정받아</a:t>
            </a:r>
            <a:r>
              <a:rPr lang="en-US" altLang="ko-KR" sz="1050" baseline="0" dirty="0" smtClean="0"/>
              <a:t> </a:t>
            </a:r>
            <a:r>
              <a:rPr lang="ko-KR" altLang="en-US" sz="1050" baseline="0" dirty="0" smtClean="0"/>
              <a:t>높은 만족도를 받았습니다</a:t>
            </a:r>
            <a:r>
              <a:rPr lang="en-US" altLang="ko-KR" sz="1050" baseline="0" dirty="0" smtClean="0"/>
              <a:t>.</a:t>
            </a:r>
          </a:p>
          <a:p>
            <a:r>
              <a:rPr lang="ko-KR" altLang="en-US" sz="1050" baseline="0" dirty="0" smtClean="0"/>
              <a:t>뿐만 아니라 대표님께 성실하고 똑똑한 사람이라는 칭찬을 자주 받기도 했습니다</a:t>
            </a:r>
            <a:r>
              <a:rPr lang="en-US" altLang="ko-KR" sz="1050" baseline="0" dirty="0" smtClean="0"/>
              <a:t>.”</a:t>
            </a:r>
          </a:p>
          <a:p>
            <a:endParaRPr lang="en-US" altLang="ko-KR" sz="1050" baseline="0" dirty="0" smtClean="0"/>
          </a:p>
          <a:p>
            <a:r>
              <a:rPr lang="ko-KR" altLang="en-US" sz="1050" baseline="0" dirty="0" smtClean="0"/>
              <a:t>또 </a:t>
            </a:r>
            <a:r>
              <a:rPr lang="ko-KR" altLang="en-US" sz="1050" baseline="0" dirty="0" err="1" smtClean="0"/>
              <a:t>한사람은</a:t>
            </a:r>
            <a:r>
              <a:rPr lang="ko-KR" altLang="en-US" sz="1050" baseline="0" dirty="0" smtClean="0"/>
              <a:t> 이렇게 말합니다</a:t>
            </a:r>
            <a:r>
              <a:rPr lang="en-US" altLang="ko-KR" sz="1050" baseline="0" dirty="0" smtClean="0"/>
              <a:t>.</a:t>
            </a:r>
          </a:p>
          <a:p>
            <a:r>
              <a:rPr lang="en-US" altLang="ko-KR" sz="1050" baseline="0" dirty="0" smtClean="0"/>
              <a:t>“</a:t>
            </a:r>
            <a:r>
              <a:rPr lang="ko-KR" altLang="en-US" sz="1050" baseline="0" dirty="0" smtClean="0"/>
              <a:t>전 </a:t>
            </a:r>
            <a:r>
              <a:rPr lang="ko-KR" altLang="en-US" sz="1050" baseline="0" dirty="0" err="1" smtClean="0"/>
              <a:t>인턴한</a:t>
            </a:r>
            <a:r>
              <a:rPr lang="ko-KR" altLang="en-US" sz="1050" baseline="0" dirty="0" smtClean="0"/>
              <a:t> 회사 팀장님이 </a:t>
            </a:r>
            <a:r>
              <a:rPr lang="en-US" altLang="ko-KR" sz="1050" baseline="0" dirty="0" smtClean="0"/>
              <a:t>‘</a:t>
            </a:r>
            <a:r>
              <a:rPr lang="ko-KR" altLang="en-US" sz="1050" baseline="0" dirty="0" smtClean="0"/>
              <a:t>우리 회사에 입사할 생각이 업나</a:t>
            </a:r>
            <a:r>
              <a:rPr lang="en-US" altLang="ko-KR" sz="1050" baseline="0" dirty="0" smtClean="0"/>
              <a:t>?’</a:t>
            </a:r>
            <a:r>
              <a:rPr lang="ko-KR" altLang="en-US" sz="1050" baseline="0" dirty="0" smtClean="0"/>
              <a:t>라는 제의를 주셨습니다</a:t>
            </a:r>
            <a:r>
              <a:rPr lang="en-US" altLang="ko-KR" sz="1050" baseline="0" dirty="0" smtClean="0"/>
              <a:t>.</a:t>
            </a:r>
          </a:p>
          <a:p>
            <a:r>
              <a:rPr lang="ko-KR" altLang="en-US" sz="1050" baseline="0" dirty="0" smtClean="0"/>
              <a:t>그 이유는 팀장님께서 제가 성실하고 똑똑한 사람으로 봐 주셔서 그렇다고 하셨습니다</a:t>
            </a:r>
            <a:r>
              <a:rPr lang="en-US" altLang="ko-KR" sz="1050" baseline="0" dirty="0" smtClean="0"/>
              <a:t>.</a:t>
            </a:r>
          </a:p>
          <a:p>
            <a:r>
              <a:rPr lang="ko-KR" altLang="en-US" sz="1050" baseline="0" dirty="0" smtClean="0"/>
              <a:t>하지만</a:t>
            </a:r>
            <a:r>
              <a:rPr lang="en-US" altLang="ko-KR" sz="1050" baseline="0" dirty="0" smtClean="0"/>
              <a:t>, </a:t>
            </a:r>
            <a:r>
              <a:rPr lang="ko-KR" altLang="en-US" sz="1050" baseline="0" dirty="0" smtClean="0"/>
              <a:t>제가 하고자 하는 업무는 마케팅인데 </a:t>
            </a:r>
            <a:r>
              <a:rPr lang="en-US" altLang="ko-KR" sz="1050" baseline="0" dirty="0" smtClean="0"/>
              <a:t>TO</a:t>
            </a:r>
            <a:r>
              <a:rPr lang="ko-KR" altLang="en-US" sz="1050" baseline="0" dirty="0" smtClean="0"/>
              <a:t>가 없어서 경영지원업무를 하던 터라 제 꿈을 위해 정중히 사양하였습니다</a:t>
            </a:r>
            <a:r>
              <a:rPr lang="en-US" altLang="ko-KR" sz="1050" baseline="0" dirty="0" smtClean="0"/>
              <a:t>.</a:t>
            </a:r>
          </a:p>
          <a:p>
            <a:endParaRPr lang="en-US" altLang="ko-KR" sz="1050" baseline="0" dirty="0" smtClean="0"/>
          </a:p>
          <a:p>
            <a:r>
              <a:rPr lang="ko-KR" altLang="en-US" sz="1050" baseline="0" dirty="0" smtClean="0"/>
              <a:t>자</a:t>
            </a:r>
            <a:r>
              <a:rPr lang="en-US" altLang="ko-KR" sz="1050" baseline="0" dirty="0" smtClean="0"/>
              <a:t>, </a:t>
            </a:r>
            <a:r>
              <a:rPr lang="ko-KR" altLang="en-US" sz="1050" baseline="0" dirty="0" smtClean="0"/>
              <a:t>둘 다 성실하고 똑똑한 장점이 있습니다</a:t>
            </a:r>
            <a:r>
              <a:rPr lang="en-US" altLang="ko-KR" sz="1050" baseline="0" dirty="0" smtClean="0"/>
              <a:t>.</a:t>
            </a:r>
          </a:p>
          <a:p>
            <a:r>
              <a:rPr lang="ko-KR" altLang="en-US" sz="1050" baseline="0" dirty="0" smtClean="0"/>
              <a:t>둘 중 한 명을 뽑아야 한다면 여러분들은 어떤 사람을 뽑으시겠습니까</a:t>
            </a:r>
            <a:r>
              <a:rPr lang="en-US" altLang="ko-KR" sz="1050" baseline="0" dirty="0" smtClean="0"/>
              <a:t>?</a:t>
            </a:r>
          </a:p>
          <a:p>
            <a:endParaRPr lang="en-US" altLang="ko-KR" sz="1050" baseline="0" dirty="0" smtClean="0"/>
          </a:p>
          <a:p>
            <a:r>
              <a:rPr lang="ko-KR" altLang="en-US" sz="1050" baseline="0" dirty="0" smtClean="0"/>
              <a:t>다 다들 한 손을 들어 주세요</a:t>
            </a:r>
            <a:endParaRPr lang="en-US" altLang="ko-KR" sz="1050" baseline="0" dirty="0" smtClean="0"/>
          </a:p>
          <a:p>
            <a:r>
              <a:rPr lang="ko-KR" altLang="en-US" sz="1050" baseline="0" dirty="0" smtClean="0"/>
              <a:t>수고 많았다고 칭찬한 사람은 주먹을 입사를 </a:t>
            </a:r>
            <a:r>
              <a:rPr lang="ko-KR" altLang="en-US" sz="1050" baseline="0" dirty="0" err="1" smtClean="0"/>
              <a:t>권유받은</a:t>
            </a:r>
            <a:r>
              <a:rPr lang="ko-KR" altLang="en-US" sz="1050" baseline="0" dirty="0" smtClean="0"/>
              <a:t> 사람을 채용하겠다고 생각하는 사람은 보자기를 내어 주세요</a:t>
            </a:r>
            <a:endParaRPr lang="en-US" altLang="ko-KR" sz="1050" baseline="0" dirty="0" smtClean="0"/>
          </a:p>
          <a:p>
            <a:r>
              <a:rPr lang="ko-KR" altLang="en-US" sz="1050" baseline="0" dirty="0" smtClean="0"/>
              <a:t>하나 둘 셋</a:t>
            </a:r>
            <a:r>
              <a:rPr lang="en-US" altLang="ko-KR" sz="1050" baseline="0" dirty="0" smtClean="0"/>
              <a:t>!</a:t>
            </a:r>
          </a:p>
          <a:p>
            <a:endParaRPr lang="en-US" altLang="ko-KR" sz="1050" baseline="0" dirty="0" smtClean="0"/>
          </a:p>
          <a:p>
            <a:pPr defTabSz="906993">
              <a:defRPr/>
            </a:pPr>
            <a:r>
              <a:rPr lang="ko-KR" altLang="en-US" sz="1050" baseline="0" dirty="0" smtClean="0"/>
              <a:t>같은 장점</a:t>
            </a:r>
            <a:r>
              <a:rPr lang="en-US" altLang="ko-KR" sz="1050" baseline="0" dirty="0" smtClean="0"/>
              <a:t>, </a:t>
            </a:r>
            <a:r>
              <a:rPr lang="ko-KR" altLang="en-US" sz="1050" baseline="0" dirty="0" smtClean="0"/>
              <a:t>같은 스킬</a:t>
            </a:r>
            <a:r>
              <a:rPr lang="en-US" altLang="ko-KR" sz="1050" baseline="0" dirty="0" smtClean="0"/>
              <a:t>, </a:t>
            </a:r>
            <a:r>
              <a:rPr lang="ko-KR" altLang="en-US" sz="1050" baseline="0" dirty="0" smtClean="0"/>
              <a:t>같은 학력 같은 부서에서 단지 수고했다고 하는 사람과</a:t>
            </a:r>
            <a:endParaRPr lang="en-US" altLang="ko-KR" sz="1050" baseline="0" dirty="0" smtClean="0"/>
          </a:p>
          <a:p>
            <a:pPr defTabSz="906993">
              <a:defRPr/>
            </a:pPr>
            <a:r>
              <a:rPr lang="en-US" altLang="ko-KR" sz="1050" baseline="0" dirty="0" smtClean="0"/>
              <a:t>1</a:t>
            </a:r>
            <a:r>
              <a:rPr lang="ko-KR" altLang="en-US" sz="1050" baseline="0" dirty="0" smtClean="0"/>
              <a:t>년간 투자한다는 생각으로 채용하려는 사람의 차이는 어디에서 나오는 것일까요</a:t>
            </a:r>
            <a:r>
              <a:rPr lang="en-US" altLang="ko-KR" sz="1050" baseline="0" dirty="0" smtClean="0"/>
              <a:t>?</a:t>
            </a:r>
            <a:endParaRPr lang="ko-KR" altLang="en-US" sz="105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07532-7FC1-4E82-AA7F-182C5C11CB45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050" dirty="0" smtClean="0"/>
              <a:t>목적 </a:t>
            </a:r>
            <a:r>
              <a:rPr lang="en-US" altLang="ko-KR" sz="1050" dirty="0" smtClean="0"/>
              <a:t>: </a:t>
            </a:r>
            <a:r>
              <a:rPr lang="ko-KR" altLang="en-US" sz="1050" dirty="0" smtClean="0"/>
              <a:t>각 기업의 인재상을 통해 신입사원에게 필요한 </a:t>
            </a:r>
            <a:r>
              <a:rPr lang="en-US" altLang="ko-KR" sz="1050" dirty="0" smtClean="0"/>
              <a:t>2</a:t>
            </a:r>
            <a:r>
              <a:rPr lang="ko-KR" altLang="en-US" sz="1050" dirty="0" smtClean="0"/>
              <a:t>가지 공통요인이 성장과 조직적응임을 안다</a:t>
            </a:r>
            <a:r>
              <a:rPr lang="en-US" altLang="ko-KR" sz="1050" dirty="0" smtClean="0"/>
              <a:t>.</a:t>
            </a:r>
          </a:p>
          <a:p>
            <a:r>
              <a:rPr lang="ko-KR" altLang="en-US" sz="1050" baseline="0" dirty="0" smtClean="0"/>
              <a:t>방법 </a:t>
            </a:r>
            <a:r>
              <a:rPr lang="en-US" altLang="ko-KR" sz="1050" baseline="0" dirty="0" smtClean="0"/>
              <a:t>: </a:t>
            </a:r>
            <a:r>
              <a:rPr lang="ko-KR" altLang="en-US" sz="1050" baseline="0" dirty="0" smtClean="0"/>
              <a:t>강의</a:t>
            </a:r>
            <a:endParaRPr lang="en-US" altLang="ko-KR" sz="1050" baseline="0" dirty="0" smtClean="0"/>
          </a:p>
          <a:p>
            <a:r>
              <a:rPr lang="ko-KR" altLang="en-US" sz="1050" baseline="0" dirty="0" smtClean="0"/>
              <a:t>시간 </a:t>
            </a:r>
            <a:r>
              <a:rPr lang="en-US" altLang="ko-KR" sz="1050" baseline="0" dirty="0" smtClean="0"/>
              <a:t>: 5</a:t>
            </a:r>
            <a:r>
              <a:rPr lang="ko-KR" altLang="en-US" sz="1050" baseline="0" dirty="0" smtClean="0"/>
              <a:t>분</a:t>
            </a:r>
            <a:endParaRPr lang="en-US" altLang="ko-KR" sz="1050" dirty="0" smtClean="0"/>
          </a:p>
          <a:p>
            <a:r>
              <a:rPr lang="ko-KR" altLang="en-US" sz="1050" dirty="0" smtClean="0"/>
              <a:t>시나리오 </a:t>
            </a:r>
            <a:r>
              <a:rPr lang="en-US" altLang="ko-KR" sz="1050" dirty="0" smtClean="0"/>
              <a:t>: </a:t>
            </a:r>
          </a:p>
          <a:p>
            <a:endParaRPr lang="en-US" altLang="ko-KR" sz="1050" baseline="0" dirty="0" smtClean="0"/>
          </a:p>
          <a:p>
            <a:r>
              <a:rPr lang="ko-KR" altLang="en-US" sz="1050" dirty="0" smtClean="0"/>
              <a:t>기업 홈페이지 보면 </a:t>
            </a:r>
            <a:r>
              <a:rPr lang="en-US" altLang="ko-KR" sz="1050" dirty="0" smtClean="0"/>
              <a:t>‘</a:t>
            </a:r>
            <a:r>
              <a:rPr lang="ko-KR" altLang="en-US" sz="1050" dirty="0" smtClean="0"/>
              <a:t>인재상</a:t>
            </a:r>
            <a:r>
              <a:rPr lang="en-US" altLang="ko-KR" sz="1050" dirty="0" smtClean="0"/>
              <a:t>’</a:t>
            </a:r>
            <a:r>
              <a:rPr lang="ko-KR" altLang="en-US" sz="1050" dirty="0" smtClean="0"/>
              <a:t>이라는 말이 있습니다</a:t>
            </a:r>
            <a:r>
              <a:rPr lang="en-US" altLang="ko-KR" sz="1050" dirty="0" smtClean="0"/>
              <a:t>. </a:t>
            </a:r>
            <a:r>
              <a:rPr lang="ko-KR" altLang="en-US" sz="1050" dirty="0" smtClean="0"/>
              <a:t>보신적 있으시지요</a:t>
            </a:r>
            <a:r>
              <a:rPr lang="en-US" altLang="ko-KR" sz="1050" dirty="0" smtClean="0"/>
              <a:t>? </a:t>
            </a:r>
            <a:r>
              <a:rPr lang="ko-KR" altLang="en-US" sz="1050" dirty="0" smtClean="0"/>
              <a:t>자기소개서 쓸 때 꼭 보는데요</a:t>
            </a:r>
            <a:endParaRPr lang="en-US" altLang="ko-KR" sz="1050" dirty="0" smtClean="0"/>
          </a:p>
          <a:p>
            <a:r>
              <a:rPr lang="ko-KR" altLang="en-US" sz="1050" baseline="0" dirty="0" smtClean="0"/>
              <a:t>국내 다양한 기업의 인재상을 살펴보겠습니다</a:t>
            </a:r>
            <a:r>
              <a:rPr lang="en-US" altLang="ko-KR" sz="1050" baseline="0" dirty="0" smtClean="0"/>
              <a:t>.</a:t>
            </a:r>
          </a:p>
          <a:p>
            <a:r>
              <a:rPr lang="ko-KR" altLang="en-US" sz="1050" baseline="0" dirty="0" smtClean="0"/>
              <a:t>업의 특성과 경영 전략에 따라 각자 다른 인재를 요구하고 있습니다만</a:t>
            </a:r>
            <a:r>
              <a:rPr lang="en-US" altLang="ko-KR" sz="1050" baseline="0" dirty="0" smtClean="0"/>
              <a:t>[</a:t>
            </a:r>
            <a:r>
              <a:rPr lang="ko-KR" altLang="en-US" sz="1050" baseline="0" dirty="0" smtClean="0"/>
              <a:t>시간에 따라 몇 개 기업의 사례를 읽어준다</a:t>
            </a:r>
            <a:r>
              <a:rPr lang="en-US" altLang="ko-KR" sz="1050" baseline="0" dirty="0" smtClean="0"/>
              <a:t>]</a:t>
            </a:r>
          </a:p>
          <a:p>
            <a:endParaRPr lang="en-US" altLang="ko-KR" sz="1050" baseline="0" dirty="0" smtClean="0"/>
          </a:p>
          <a:p>
            <a:r>
              <a:rPr lang="ko-KR" altLang="en-US" sz="1050" baseline="0" dirty="0" smtClean="0"/>
              <a:t>잘 보면 공통적으로</a:t>
            </a:r>
            <a:endParaRPr lang="en-US" altLang="ko-KR" sz="1050" baseline="0" dirty="0" smtClean="0"/>
          </a:p>
          <a:p>
            <a:r>
              <a:rPr lang="ko-KR" altLang="en-US" sz="1050" baseline="0" dirty="0" smtClean="0"/>
              <a:t>성과와 화합이 거의 대부분 모든 기업에서 빠지지 않고 등장합니다</a:t>
            </a:r>
            <a:r>
              <a:rPr lang="en-US" altLang="ko-KR" sz="1050" baseline="0" dirty="0" smtClean="0"/>
              <a:t>. </a:t>
            </a:r>
          </a:p>
          <a:p>
            <a:r>
              <a:rPr lang="en-US" altLang="ko-KR" sz="1050" baseline="0" dirty="0" smtClean="0"/>
              <a:t>[</a:t>
            </a:r>
            <a:r>
              <a:rPr lang="ko-KR" altLang="en-US" sz="1050" baseline="0" dirty="0" smtClean="0"/>
              <a:t>그런데 신입사원에게 성과와 화합이라</a:t>
            </a:r>
            <a:r>
              <a:rPr lang="en-US" altLang="ko-KR" sz="1050" baseline="0" dirty="0" smtClean="0"/>
              <a:t>.. </a:t>
            </a:r>
            <a:r>
              <a:rPr lang="ko-KR" altLang="en-US" sz="1050" baseline="0" dirty="0" smtClean="0"/>
              <a:t>입사해서 당장 </a:t>
            </a:r>
            <a:r>
              <a:rPr lang="en-US" altLang="ko-KR" sz="1050" baseline="0" dirty="0" smtClean="0"/>
              <a:t>5</a:t>
            </a:r>
            <a:r>
              <a:rPr lang="ko-KR" altLang="en-US" sz="1050" baseline="0" dirty="0" smtClean="0"/>
              <a:t>억만큼의 일을 해라 라고 할 수 없고</a:t>
            </a:r>
            <a:endParaRPr lang="en-US" altLang="ko-KR" sz="1050" baseline="0" dirty="0" smtClean="0"/>
          </a:p>
          <a:p>
            <a:r>
              <a:rPr lang="ko-KR" altLang="en-US" sz="1050" baseline="0" dirty="0" smtClean="0"/>
              <a:t>옆 팀 팀장과 화합의 시간을 마련할 수도 없는 신입이니 </a:t>
            </a:r>
            <a:r>
              <a:rPr lang="en-US" altLang="ko-KR" sz="1050" baseline="0" dirty="0" smtClean="0"/>
              <a:t>]</a:t>
            </a:r>
          </a:p>
          <a:p>
            <a:r>
              <a:rPr lang="ko-KR" altLang="en-US" sz="1050" baseline="0" dirty="0" smtClean="0"/>
              <a:t>신입사원에게는 성과와 화합을 바라는 것이 무리이므로 우리 입장에는 성장과 조직적응력이 중요하다고 볼 수 있겠지요</a:t>
            </a:r>
            <a:endParaRPr lang="en-US" altLang="ko-KR" sz="1050" baseline="0" dirty="0" smtClean="0"/>
          </a:p>
          <a:p>
            <a:r>
              <a:rPr lang="en-US" altLang="ko-KR" sz="1050" baseline="0" dirty="0" smtClean="0"/>
              <a:t>[</a:t>
            </a:r>
            <a:r>
              <a:rPr lang="ko-KR" altLang="en-US" sz="1050" baseline="0" dirty="0" smtClean="0"/>
              <a:t>아</a:t>
            </a:r>
            <a:r>
              <a:rPr lang="en-US" altLang="ko-KR" sz="1050" baseline="0" dirty="0" smtClean="0"/>
              <a:t>!! </a:t>
            </a:r>
            <a:r>
              <a:rPr lang="ko-KR" altLang="en-US" sz="1050" baseline="0" dirty="0" smtClean="0"/>
              <a:t>순응과 적응은 다른 말입니다 오해하지 마세요</a:t>
            </a:r>
            <a:r>
              <a:rPr lang="en-US" altLang="ko-KR" sz="1050" baseline="0" dirty="0" smtClean="0"/>
              <a:t>]</a:t>
            </a:r>
          </a:p>
          <a:p>
            <a:endParaRPr lang="en-US" altLang="ko-KR" sz="1050" baseline="0" dirty="0" smtClean="0"/>
          </a:p>
          <a:p>
            <a:r>
              <a:rPr lang="ko-KR" altLang="en-US" sz="1050" baseline="0" dirty="0" smtClean="0"/>
              <a:t>결국</a:t>
            </a:r>
            <a:endParaRPr lang="en-US" altLang="ko-KR" sz="1050" baseline="0" dirty="0" smtClean="0"/>
          </a:p>
          <a:p>
            <a:r>
              <a:rPr lang="ko-KR" altLang="en-US" sz="1050" baseline="0" dirty="0" smtClean="0"/>
              <a:t>채용한 인재가 </a:t>
            </a:r>
            <a:endParaRPr lang="en-US" altLang="ko-KR" sz="1050" baseline="0" dirty="0" smtClean="0"/>
          </a:p>
          <a:p>
            <a:r>
              <a:rPr lang="en-US" altLang="ko-KR" sz="1050" baseline="0" dirty="0" smtClean="0"/>
              <a:t>“</a:t>
            </a:r>
            <a:r>
              <a:rPr lang="ko-KR" altLang="en-US" sz="1050" baseline="0" dirty="0" smtClean="0"/>
              <a:t>우리 조직에 잘 적응하고 성장하여 성과를 낼 수 있는 인재가 될 수 있는가</a:t>
            </a:r>
            <a:r>
              <a:rPr lang="en-US" altLang="ko-KR" sz="1050" baseline="0" dirty="0" smtClean="0"/>
              <a:t>?”</a:t>
            </a:r>
            <a:r>
              <a:rPr lang="ko-KR" altLang="en-US" sz="1050" baseline="0" dirty="0" smtClean="0"/>
              <a:t>를 각기 다른 표현으로 하고 있음을 알 수 있습니다</a:t>
            </a:r>
            <a:r>
              <a:rPr lang="en-US" altLang="ko-KR" sz="1050" baseline="0" dirty="0" smtClean="0"/>
              <a:t>.</a:t>
            </a:r>
          </a:p>
          <a:p>
            <a:endParaRPr lang="en-US" altLang="ko-KR" sz="1050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07532-7FC1-4E82-AA7F-182C5C11CB45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sz="1050" dirty="0" smtClean="0"/>
              <a:t>목적 </a:t>
            </a:r>
            <a:r>
              <a:rPr lang="en-US" altLang="ko-KR" sz="1050" dirty="0" smtClean="0"/>
              <a:t>: </a:t>
            </a:r>
            <a:r>
              <a:rPr lang="ko-KR" altLang="en-US" sz="1050" dirty="0" smtClean="0"/>
              <a:t>신입사원에게 바라는 리더십은 스스로 성장하는 리더십임을 안다</a:t>
            </a:r>
            <a:endParaRPr lang="en-US" altLang="ko-KR" sz="1050" dirty="0" smtClean="0"/>
          </a:p>
          <a:p>
            <a:r>
              <a:rPr lang="ko-KR" altLang="en-US" sz="1050" baseline="0" dirty="0" smtClean="0"/>
              <a:t>방법 </a:t>
            </a:r>
            <a:r>
              <a:rPr lang="en-US" altLang="ko-KR" sz="1050" baseline="0" dirty="0" smtClean="0"/>
              <a:t>: </a:t>
            </a:r>
            <a:r>
              <a:rPr lang="ko-KR" altLang="en-US" sz="1050" baseline="0" dirty="0" smtClean="0"/>
              <a:t>강의</a:t>
            </a:r>
            <a:endParaRPr lang="en-US" altLang="ko-KR" sz="1050" baseline="0" dirty="0" smtClean="0"/>
          </a:p>
          <a:p>
            <a:r>
              <a:rPr lang="ko-KR" altLang="en-US" sz="1050" baseline="0" dirty="0" smtClean="0"/>
              <a:t>시간 </a:t>
            </a:r>
            <a:r>
              <a:rPr lang="en-US" altLang="ko-KR" sz="1050" baseline="0" dirty="0" smtClean="0"/>
              <a:t>: 5</a:t>
            </a:r>
            <a:r>
              <a:rPr lang="ko-KR" altLang="en-US" sz="1050" baseline="0" dirty="0" smtClean="0"/>
              <a:t>분</a:t>
            </a:r>
            <a:endParaRPr lang="en-US" altLang="ko-KR" sz="1050" dirty="0" smtClean="0"/>
          </a:p>
          <a:p>
            <a:r>
              <a:rPr lang="ko-KR" altLang="en-US" sz="1050" dirty="0" smtClean="0"/>
              <a:t>시나리오 </a:t>
            </a:r>
            <a:r>
              <a:rPr lang="en-US" altLang="ko-KR" sz="1050" dirty="0" smtClean="0"/>
              <a:t>: </a:t>
            </a:r>
          </a:p>
          <a:p>
            <a:endParaRPr lang="en-US" altLang="ko-KR" sz="1050" dirty="0" smtClean="0"/>
          </a:p>
          <a:p>
            <a:r>
              <a:rPr lang="ko-KR" altLang="en-US" sz="1050" dirty="0" smtClean="0"/>
              <a:t>여러분들이 좋아하는 </a:t>
            </a:r>
            <a:r>
              <a:rPr lang="en-US" altLang="ko-KR" sz="1050" dirty="0" smtClean="0"/>
              <a:t>S</a:t>
            </a:r>
            <a:r>
              <a:rPr lang="ko-KR" altLang="en-US" sz="1050" dirty="0" smtClean="0"/>
              <a:t>전자 </a:t>
            </a:r>
            <a:r>
              <a:rPr lang="en-US" altLang="ko-KR" sz="1050" dirty="0" smtClean="0"/>
              <a:t>2013</a:t>
            </a:r>
            <a:r>
              <a:rPr lang="ko-KR" altLang="en-US" sz="1050" dirty="0" smtClean="0"/>
              <a:t>년 매출이 </a:t>
            </a:r>
            <a:r>
              <a:rPr lang="en-US" altLang="ko-KR" sz="1050" dirty="0" smtClean="0"/>
              <a:t>(        ) </a:t>
            </a:r>
            <a:r>
              <a:rPr lang="ko-KR" altLang="en-US" sz="1050" dirty="0" smtClean="0"/>
              <a:t>당시 직원수가 </a:t>
            </a:r>
            <a:r>
              <a:rPr lang="en-US" altLang="ko-KR" sz="1050" dirty="0" smtClean="0"/>
              <a:t>(          )</a:t>
            </a:r>
            <a:r>
              <a:rPr lang="ko-KR" altLang="en-US" sz="1050" dirty="0" smtClean="0"/>
              <a:t>명이므로</a:t>
            </a:r>
            <a:r>
              <a:rPr lang="ko-KR" altLang="en-US" sz="1050" baseline="0" dirty="0" smtClean="0"/>
              <a:t> </a:t>
            </a:r>
            <a:r>
              <a:rPr lang="en-US" altLang="ko-KR" sz="1050" baseline="0" dirty="0" smtClean="0"/>
              <a:t>1</a:t>
            </a:r>
            <a:r>
              <a:rPr lang="ko-KR" altLang="en-US" sz="1050" baseline="0" dirty="0" smtClean="0"/>
              <a:t>인당 매출액은 </a:t>
            </a:r>
            <a:r>
              <a:rPr lang="en-US" altLang="ko-KR" sz="1050" baseline="0" dirty="0" smtClean="0"/>
              <a:t>(          )</a:t>
            </a:r>
            <a:r>
              <a:rPr lang="ko-KR" altLang="en-US" sz="1050" baseline="0" dirty="0" smtClean="0"/>
              <a:t>입니다</a:t>
            </a:r>
            <a:r>
              <a:rPr lang="en-US" altLang="ko-KR" sz="1050" baseline="0" dirty="0" smtClean="0"/>
              <a:t>.</a:t>
            </a:r>
          </a:p>
          <a:p>
            <a:r>
              <a:rPr lang="ko-KR" altLang="en-US" sz="1050" baseline="0" dirty="0" smtClean="0"/>
              <a:t>여러분은 입사해서 </a:t>
            </a:r>
            <a:r>
              <a:rPr lang="en-US" altLang="ko-KR" sz="1050" baseline="0" dirty="0" smtClean="0"/>
              <a:t>1</a:t>
            </a:r>
            <a:r>
              <a:rPr lang="ko-KR" altLang="en-US" sz="1050" baseline="0" dirty="0" err="1" smtClean="0"/>
              <a:t>년동안</a:t>
            </a:r>
            <a:r>
              <a:rPr lang="ko-KR" altLang="en-US" sz="1050" baseline="0" dirty="0" smtClean="0"/>
              <a:t> 이 매출액 만큼 회사에 기여할 수 있는 인재 입니까</a:t>
            </a:r>
            <a:r>
              <a:rPr lang="en-US" altLang="ko-KR" sz="1050" baseline="0" dirty="0" smtClean="0"/>
              <a:t>?</a:t>
            </a:r>
          </a:p>
          <a:p>
            <a:endParaRPr lang="en-US" altLang="ko-KR" sz="1050" dirty="0" smtClean="0"/>
          </a:p>
          <a:p>
            <a:r>
              <a:rPr lang="ko-KR" altLang="en-US" sz="1050" dirty="0" err="1" smtClean="0"/>
              <a:t>중기업인</a:t>
            </a:r>
            <a:r>
              <a:rPr lang="ko-KR" altLang="en-US" sz="1050" dirty="0" smtClean="0"/>
              <a:t> </a:t>
            </a:r>
            <a:r>
              <a:rPr lang="ko-KR" altLang="en-US" sz="1050" dirty="0" err="1" smtClean="0"/>
              <a:t>인키움도</a:t>
            </a:r>
            <a:r>
              <a:rPr lang="ko-KR" altLang="en-US" sz="1050" dirty="0" smtClean="0"/>
              <a:t> </a:t>
            </a:r>
            <a:r>
              <a:rPr lang="en-US" altLang="ko-KR" sz="1050" dirty="0" smtClean="0"/>
              <a:t>2012</a:t>
            </a:r>
            <a:r>
              <a:rPr lang="ko-KR" altLang="en-US" sz="1050" dirty="0" smtClean="0"/>
              <a:t>년 매출 </a:t>
            </a:r>
            <a:r>
              <a:rPr lang="en-US" altLang="ko-KR" sz="1050" dirty="0" smtClean="0"/>
              <a:t>102</a:t>
            </a:r>
            <a:r>
              <a:rPr lang="ko-KR" altLang="en-US" sz="1050" dirty="0" smtClean="0"/>
              <a:t>억 </a:t>
            </a:r>
            <a:r>
              <a:rPr lang="ko-KR" altLang="en-US" sz="1050" dirty="0" err="1" smtClean="0"/>
              <a:t>달성시</a:t>
            </a:r>
            <a:r>
              <a:rPr lang="ko-KR" altLang="en-US" sz="1050" dirty="0" smtClean="0"/>
              <a:t> 인원이 </a:t>
            </a:r>
            <a:r>
              <a:rPr lang="en-US" altLang="ko-KR" sz="1050" dirty="0" smtClean="0"/>
              <a:t>50</a:t>
            </a:r>
            <a:r>
              <a:rPr lang="ko-KR" altLang="en-US" sz="1050" dirty="0" smtClean="0"/>
              <a:t>여명으로 인당 매출액이 </a:t>
            </a:r>
            <a:r>
              <a:rPr lang="en-US" altLang="ko-KR" sz="1050" dirty="0" smtClean="0"/>
              <a:t>2</a:t>
            </a:r>
            <a:r>
              <a:rPr lang="ko-KR" altLang="en-US" sz="1050" dirty="0" smtClean="0"/>
              <a:t>억 정도 되는데</a:t>
            </a:r>
            <a:r>
              <a:rPr lang="en-US" altLang="ko-KR" sz="1050" baseline="0" dirty="0" smtClean="0"/>
              <a:t> 1</a:t>
            </a:r>
            <a:r>
              <a:rPr lang="ko-KR" altLang="en-US" sz="1050" baseline="0" dirty="0" smtClean="0"/>
              <a:t>억이면 그 절반입니다</a:t>
            </a:r>
            <a:r>
              <a:rPr lang="en-US" altLang="ko-KR" sz="1050" baseline="0" dirty="0" smtClean="0"/>
              <a:t>.</a:t>
            </a:r>
          </a:p>
          <a:p>
            <a:pPr defTabSz="906993">
              <a:defRPr/>
            </a:pPr>
            <a:r>
              <a:rPr lang="en-US" altLang="ko-KR" sz="1050" dirty="0" smtClean="0"/>
              <a:t>(</a:t>
            </a:r>
            <a:r>
              <a:rPr lang="ko-KR" altLang="en-US" sz="1050" dirty="0" smtClean="0"/>
              <a:t>질문</a:t>
            </a:r>
            <a:r>
              <a:rPr lang="en-US" altLang="ko-KR" sz="1050" dirty="0" smtClean="0"/>
              <a:t>) </a:t>
            </a:r>
            <a:r>
              <a:rPr lang="ko-KR" altLang="en-US" sz="1050" dirty="0" smtClean="0"/>
              <a:t>혹시 입사해서 </a:t>
            </a:r>
            <a:r>
              <a:rPr lang="en-US" altLang="ko-KR" sz="1050" dirty="0" smtClean="0"/>
              <a:t>‘1</a:t>
            </a:r>
            <a:r>
              <a:rPr lang="ko-KR" altLang="en-US" sz="1050" dirty="0" smtClean="0"/>
              <a:t>년 안에 매출 </a:t>
            </a:r>
            <a:r>
              <a:rPr lang="en-US" altLang="ko-KR" sz="1050" dirty="0" smtClean="0"/>
              <a:t>1</a:t>
            </a:r>
            <a:r>
              <a:rPr lang="ko-KR" altLang="en-US" sz="1050" dirty="0" smtClean="0"/>
              <a:t>억을 달성해라</a:t>
            </a:r>
            <a:r>
              <a:rPr lang="en-US" altLang="ko-KR" sz="1050" dirty="0" smtClean="0"/>
              <a:t>‘ </a:t>
            </a:r>
            <a:r>
              <a:rPr lang="ko-KR" altLang="en-US" sz="1050" dirty="0" smtClean="0"/>
              <a:t>라고 한다면 하실 수 있으시겠습니까</a:t>
            </a:r>
            <a:r>
              <a:rPr lang="en-US" altLang="ko-KR" sz="1050" dirty="0" smtClean="0"/>
              <a:t>?</a:t>
            </a:r>
          </a:p>
          <a:p>
            <a:pPr defTabSz="906993">
              <a:defRPr/>
            </a:pPr>
            <a:r>
              <a:rPr lang="ko-KR" altLang="en-US" sz="1050" dirty="0" smtClean="0"/>
              <a:t>힘들지요 당연히 말도 </a:t>
            </a:r>
            <a:r>
              <a:rPr lang="ko-KR" altLang="en-US" sz="1050" dirty="0" err="1" smtClean="0"/>
              <a:t>안되는</a:t>
            </a:r>
            <a:r>
              <a:rPr lang="ko-KR" altLang="en-US" sz="1050" dirty="0" smtClean="0"/>
              <a:t> 이야기 입니다</a:t>
            </a:r>
            <a:r>
              <a:rPr lang="en-US" altLang="ko-KR" sz="1050" dirty="0" smtClean="0"/>
              <a:t>.</a:t>
            </a:r>
          </a:p>
          <a:p>
            <a:endParaRPr lang="en-US" altLang="ko-KR" sz="1050" dirty="0" smtClean="0"/>
          </a:p>
          <a:p>
            <a:r>
              <a:rPr lang="ko-KR" altLang="en-US" sz="1050" dirty="0" smtClean="0"/>
              <a:t>신입사원은 </a:t>
            </a:r>
            <a:r>
              <a:rPr lang="en-US" altLang="ko-KR" sz="1050" dirty="0" smtClean="0"/>
              <a:t>1</a:t>
            </a:r>
            <a:r>
              <a:rPr lang="ko-KR" altLang="en-US" sz="1050" dirty="0" smtClean="0"/>
              <a:t>년 동안 성과를 기대할 수 없다고 기업들도 인지하고 있습니다</a:t>
            </a:r>
            <a:r>
              <a:rPr lang="en-US" altLang="ko-KR" sz="1050" dirty="0" smtClean="0"/>
              <a:t>.</a:t>
            </a:r>
          </a:p>
          <a:p>
            <a:r>
              <a:rPr lang="ko-KR" altLang="en-US" sz="1050" dirty="0" smtClean="0"/>
              <a:t>그런데 기업은 신입사원에게 그 </a:t>
            </a:r>
            <a:r>
              <a:rPr lang="en-US" altLang="ko-KR" sz="1050" dirty="0" smtClean="0"/>
              <a:t>1</a:t>
            </a:r>
            <a:r>
              <a:rPr lang="ko-KR" altLang="en-US" sz="1050" dirty="0" smtClean="0"/>
              <a:t>년 동안 월급</a:t>
            </a:r>
            <a:r>
              <a:rPr lang="en-US" altLang="ko-KR" sz="1050" dirty="0" smtClean="0"/>
              <a:t>, </a:t>
            </a:r>
            <a:r>
              <a:rPr lang="ko-KR" altLang="en-US" sz="1050" dirty="0" smtClean="0"/>
              <a:t>세금</a:t>
            </a:r>
            <a:r>
              <a:rPr lang="en-US" altLang="ko-KR" sz="1050" baseline="0" dirty="0" smtClean="0"/>
              <a:t> </a:t>
            </a:r>
            <a:r>
              <a:rPr lang="ko-KR" altLang="en-US" sz="1050" baseline="0" dirty="0" smtClean="0"/>
              <a:t>등 직접비와 신입사원을 교육하기 위한 교육비</a:t>
            </a:r>
            <a:r>
              <a:rPr lang="en-US" altLang="ko-KR" sz="1050" baseline="0" dirty="0" smtClean="0"/>
              <a:t>, </a:t>
            </a:r>
            <a:r>
              <a:rPr lang="ko-KR" altLang="en-US" sz="1050" baseline="0" dirty="0" smtClean="0"/>
              <a:t>인건비를 </a:t>
            </a:r>
            <a:r>
              <a:rPr lang="en-US" altLang="ko-KR" sz="1050" baseline="0" dirty="0" smtClean="0"/>
              <a:t>‘</a:t>
            </a:r>
            <a:r>
              <a:rPr lang="ko-KR" altLang="en-US" sz="1050" baseline="0" dirty="0" smtClean="0"/>
              <a:t>투자</a:t>
            </a:r>
            <a:r>
              <a:rPr lang="en-US" altLang="ko-KR" sz="1050" baseline="0" dirty="0" smtClean="0"/>
              <a:t>’</a:t>
            </a:r>
            <a:r>
              <a:rPr lang="ko-KR" altLang="en-US" sz="1050" baseline="0" dirty="0" smtClean="0"/>
              <a:t>하여 </a:t>
            </a:r>
            <a:r>
              <a:rPr lang="ko-KR" altLang="en-US" sz="1050" dirty="0" smtClean="0"/>
              <a:t>신입사원이 조직에서 성과를 낼 수 있도록 만들어 나가야 합니다</a:t>
            </a:r>
            <a:r>
              <a:rPr lang="en-US" altLang="ko-KR" sz="1050" dirty="0" smtClean="0"/>
              <a:t>.</a:t>
            </a:r>
          </a:p>
          <a:p>
            <a:pPr defTabSz="906993">
              <a:defRPr/>
            </a:pPr>
            <a:endParaRPr lang="en-US" altLang="ko-KR" sz="1050" dirty="0" smtClean="0"/>
          </a:p>
          <a:p>
            <a:pPr defTabSz="906993">
              <a:defRPr/>
            </a:pPr>
            <a:r>
              <a:rPr lang="ko-KR" altLang="en-US" sz="1050" dirty="0" smtClean="0"/>
              <a:t>따라서 기업이 신입사원</a:t>
            </a:r>
            <a:r>
              <a:rPr lang="ko-KR" altLang="en-US" sz="1050" baseline="0" dirty="0" smtClean="0"/>
              <a:t> </a:t>
            </a:r>
            <a:r>
              <a:rPr lang="ko-KR" altLang="en-US" sz="1050" baseline="0" dirty="0" err="1" smtClean="0"/>
              <a:t>채용시</a:t>
            </a:r>
            <a:r>
              <a:rPr lang="ko-KR" altLang="en-US" sz="1050" baseline="0" dirty="0" smtClean="0"/>
              <a:t> 가장 중요하게 보는 것은 우리 조직에서 성장할 수 있는가</a:t>
            </a:r>
            <a:r>
              <a:rPr lang="en-US" altLang="ko-KR" sz="1050" baseline="0" dirty="0" smtClean="0"/>
              <a:t>?</a:t>
            </a:r>
            <a:r>
              <a:rPr lang="ko-KR" altLang="en-US" sz="1050" baseline="0" dirty="0" smtClean="0"/>
              <a:t>를 가장 중요하게 봅니다</a:t>
            </a:r>
            <a:r>
              <a:rPr lang="en-US" altLang="ko-KR" sz="1050" baseline="0" dirty="0" smtClean="0"/>
              <a:t>. (</a:t>
            </a:r>
            <a:r>
              <a:rPr lang="ko-KR" altLang="en-US" sz="1050" baseline="0" dirty="0" err="1" smtClean="0"/>
              <a:t>스팩은</a:t>
            </a:r>
            <a:r>
              <a:rPr lang="ko-KR" altLang="en-US" sz="1050" baseline="0" dirty="0" smtClean="0"/>
              <a:t> 그 성장의 최소 발판이 마련되었는가</a:t>
            </a:r>
            <a:r>
              <a:rPr lang="en-US" altLang="ko-KR" sz="1050" baseline="0" dirty="0" smtClean="0"/>
              <a:t>? </a:t>
            </a:r>
            <a:r>
              <a:rPr lang="ko-KR" altLang="en-US" sz="1050" baseline="0" dirty="0" smtClean="0"/>
              <a:t>입니다</a:t>
            </a:r>
            <a:r>
              <a:rPr lang="en-US" altLang="ko-KR" sz="1050" baseline="0" dirty="0" smtClean="0"/>
              <a:t>)</a:t>
            </a:r>
          </a:p>
          <a:p>
            <a:pPr defTabSz="906993">
              <a:defRPr/>
            </a:pPr>
            <a:r>
              <a:rPr lang="ko-KR" altLang="en-US" sz="1050" baseline="0" dirty="0" smtClean="0"/>
              <a:t>학교간판과 성적</a:t>
            </a:r>
            <a:r>
              <a:rPr lang="en-US" altLang="ko-KR" sz="1050" baseline="0" dirty="0" smtClean="0"/>
              <a:t>, </a:t>
            </a:r>
            <a:r>
              <a:rPr lang="ko-KR" altLang="en-US" sz="1050" baseline="0" dirty="0" smtClean="0"/>
              <a:t>자격증을 보는 것은 그 성장 가능성을 가장 쉽게 파악하기 때문입니다</a:t>
            </a:r>
            <a:r>
              <a:rPr lang="en-US" altLang="ko-KR" sz="1050" baseline="0" dirty="0" smtClean="0"/>
              <a:t>.</a:t>
            </a:r>
          </a:p>
          <a:p>
            <a:pPr defTabSz="906993">
              <a:defRPr/>
            </a:pPr>
            <a:r>
              <a:rPr lang="ko-KR" altLang="en-US" sz="1050" baseline="0" dirty="0" smtClean="0"/>
              <a:t>오죽하면 리더십 파이프라인에서 신입사원들에게 필요한 리더십 역량을 </a:t>
            </a:r>
            <a:r>
              <a:rPr lang="en-US" altLang="ko-KR" sz="1050" baseline="0" dirty="0" smtClean="0"/>
              <a:t>‘</a:t>
            </a:r>
            <a:r>
              <a:rPr lang="ko-KR" altLang="en-US" sz="1050" baseline="0" dirty="0" smtClean="0"/>
              <a:t>자기성장리더</a:t>
            </a:r>
            <a:r>
              <a:rPr lang="en-US" altLang="ko-KR" sz="1050" baseline="0" dirty="0" smtClean="0"/>
              <a:t>’</a:t>
            </a:r>
            <a:r>
              <a:rPr lang="ko-KR" altLang="en-US" sz="1050" baseline="0" dirty="0" smtClean="0"/>
              <a:t>로 정의 내리겠습니까</a:t>
            </a:r>
            <a:r>
              <a:rPr lang="en-US" altLang="ko-KR" sz="1050" baseline="0" dirty="0" smtClean="0"/>
              <a:t>?</a:t>
            </a:r>
          </a:p>
          <a:p>
            <a:pPr defTabSz="906993">
              <a:defRPr/>
            </a:pPr>
            <a:endParaRPr lang="en-US" altLang="ko-KR" sz="1050" baseline="0" dirty="0" smtClean="0"/>
          </a:p>
          <a:p>
            <a:pPr defTabSz="906993">
              <a:defRPr/>
            </a:pPr>
            <a:r>
              <a:rPr lang="ko-KR" altLang="en-US" sz="1050" baseline="0" dirty="0" smtClean="0"/>
              <a:t>여러분이 생각하는 리더십</a:t>
            </a:r>
            <a:r>
              <a:rPr lang="en-US" altLang="ko-KR" sz="1050" baseline="0" dirty="0" smtClean="0"/>
              <a:t> </a:t>
            </a:r>
            <a:r>
              <a:rPr lang="ko-KR" altLang="en-US" sz="1050" baseline="0" dirty="0" smtClean="0"/>
              <a:t>즉</a:t>
            </a:r>
            <a:r>
              <a:rPr lang="en-US" altLang="ko-KR" sz="1050" baseline="0" dirty="0" smtClean="0"/>
              <a:t>, </a:t>
            </a:r>
            <a:r>
              <a:rPr lang="ko-KR" altLang="en-US" sz="1050" baseline="0" dirty="0" smtClean="0"/>
              <a:t>팀원을 이끌어서 역경을 극복하는 그런 리더십은 기업이 신입사원에게 필요로 하는 역량이 아닙니다</a:t>
            </a:r>
            <a:r>
              <a:rPr lang="en-US" altLang="ko-KR" sz="1050" baseline="0" dirty="0" smtClean="0"/>
              <a:t>.</a:t>
            </a:r>
          </a:p>
          <a:p>
            <a:pPr defTabSz="906993">
              <a:defRPr/>
            </a:pPr>
            <a:r>
              <a:rPr lang="ko-KR" altLang="en-US" sz="1050" baseline="0" dirty="0" smtClean="0"/>
              <a:t>여러분이 생각하는 그 리더십은 입사 후 </a:t>
            </a:r>
            <a:r>
              <a:rPr lang="en-US" altLang="ko-KR" sz="1050" baseline="0" dirty="0" smtClean="0"/>
              <a:t>7</a:t>
            </a:r>
            <a:r>
              <a:rPr lang="ko-KR" altLang="en-US" sz="1050" baseline="0" dirty="0" smtClean="0"/>
              <a:t>년도 넘어야 필요한 역량으로 나중에 경력이 쌓여서 </a:t>
            </a:r>
            <a:r>
              <a:rPr lang="ko-KR" altLang="en-US" sz="1050" baseline="0" dirty="0" err="1" smtClean="0"/>
              <a:t>팀장급으로</a:t>
            </a:r>
            <a:r>
              <a:rPr lang="ko-KR" altLang="en-US" sz="1050" baseline="0" dirty="0" smtClean="0"/>
              <a:t> 이직할 때 필요한 역량입니다</a:t>
            </a:r>
            <a:r>
              <a:rPr lang="en-US" altLang="ko-KR" sz="1050" baseline="0" dirty="0" smtClean="0"/>
              <a:t>.</a:t>
            </a:r>
          </a:p>
          <a:p>
            <a:pPr defTabSz="906993">
              <a:defRPr/>
            </a:pPr>
            <a:endParaRPr lang="en-US" altLang="ko-KR" sz="1050" baseline="0" dirty="0" smtClean="0"/>
          </a:p>
          <a:p>
            <a:pPr defTabSz="906993">
              <a:defRPr/>
            </a:pPr>
            <a:r>
              <a:rPr lang="ko-KR" altLang="en-US" sz="1050" baseline="0" dirty="0" smtClean="0"/>
              <a:t>그보다 어려운 상황에서 어떤 것을 배웠고 내 인생에 어떠한 지침으로 실천하고 있다는 것이 더 매력 있는 자기소개서가 되며 </a:t>
            </a:r>
            <a:endParaRPr lang="en-US" altLang="ko-KR" sz="1050" baseline="0" dirty="0" smtClean="0"/>
          </a:p>
          <a:p>
            <a:pPr defTabSz="906993">
              <a:defRPr/>
            </a:pPr>
            <a:r>
              <a:rPr lang="ko-KR" altLang="en-US" sz="1050" baseline="0" dirty="0" smtClean="0"/>
              <a:t>이러한 행동을 직접 취업</a:t>
            </a:r>
            <a:r>
              <a:rPr lang="en-US" altLang="ko-KR" sz="1050" baseline="0" dirty="0" smtClean="0"/>
              <a:t>/</a:t>
            </a:r>
            <a:r>
              <a:rPr lang="ko-KR" altLang="en-US" sz="1050" baseline="0" dirty="0" smtClean="0"/>
              <a:t>인턴에서 보여 주셔야 합니다</a:t>
            </a:r>
            <a:r>
              <a:rPr lang="en-US" altLang="ko-KR" sz="1050" baseline="0" dirty="0" smtClean="0"/>
              <a:t>.</a:t>
            </a:r>
            <a:endParaRPr lang="ko-KR" altLang="en-US" sz="105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07532-7FC1-4E82-AA7F-182C5C11CB45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050" dirty="0" smtClean="0"/>
              <a:t>목적 </a:t>
            </a:r>
            <a:r>
              <a:rPr lang="en-US" altLang="ko-KR" sz="1050" dirty="0" smtClean="0"/>
              <a:t>: </a:t>
            </a:r>
          </a:p>
          <a:p>
            <a:r>
              <a:rPr lang="ko-KR" altLang="en-US" sz="1050" baseline="0" dirty="0" smtClean="0"/>
              <a:t>방법 </a:t>
            </a:r>
            <a:r>
              <a:rPr lang="en-US" altLang="ko-KR" sz="1050" baseline="0" dirty="0" smtClean="0"/>
              <a:t>: </a:t>
            </a:r>
            <a:r>
              <a:rPr lang="ko-KR" altLang="en-US" sz="1050" baseline="0" dirty="0" smtClean="0"/>
              <a:t>강의</a:t>
            </a:r>
            <a:endParaRPr lang="en-US" altLang="ko-KR" sz="1050" baseline="0" dirty="0" smtClean="0"/>
          </a:p>
          <a:p>
            <a:r>
              <a:rPr lang="ko-KR" altLang="en-US" sz="1050" baseline="0" dirty="0" smtClean="0"/>
              <a:t>시간 </a:t>
            </a:r>
            <a:r>
              <a:rPr lang="en-US" altLang="ko-KR" sz="1050" baseline="0" dirty="0" smtClean="0"/>
              <a:t>: 5</a:t>
            </a:r>
            <a:r>
              <a:rPr lang="ko-KR" altLang="en-US" sz="1050" baseline="0" dirty="0" smtClean="0"/>
              <a:t>분</a:t>
            </a:r>
            <a:endParaRPr lang="en-US" altLang="ko-KR" sz="1050" dirty="0" smtClean="0"/>
          </a:p>
          <a:p>
            <a:r>
              <a:rPr lang="ko-KR" altLang="en-US" sz="1050" dirty="0" smtClean="0"/>
              <a:t>시나리오 </a:t>
            </a:r>
            <a:r>
              <a:rPr lang="en-US" altLang="ko-KR" sz="1050" dirty="0" smtClean="0"/>
              <a:t>: </a:t>
            </a:r>
          </a:p>
          <a:p>
            <a:endParaRPr lang="en-US" altLang="ko-KR" sz="1050" dirty="0" smtClean="0"/>
          </a:p>
          <a:p>
            <a:endParaRPr lang="en-US" altLang="ko-KR" sz="1050" dirty="0" smtClean="0"/>
          </a:p>
          <a:p>
            <a:r>
              <a:rPr lang="ko-KR" altLang="en-US" sz="1050" dirty="0" err="1" smtClean="0"/>
              <a:t>조직내</a:t>
            </a:r>
            <a:r>
              <a:rPr lang="ko-KR" altLang="en-US" sz="1050" dirty="0" smtClean="0"/>
              <a:t> 커뮤니케이션이란 조직의 의사소통 활성화를 위한 모든 활동을 말하죠</a:t>
            </a:r>
            <a:r>
              <a:rPr lang="en-US" altLang="ko-KR" sz="1050" dirty="0" smtClean="0"/>
              <a:t>.</a:t>
            </a:r>
            <a:br>
              <a:rPr lang="en-US" altLang="ko-KR" sz="1050" dirty="0" smtClean="0"/>
            </a:br>
            <a:r>
              <a:rPr lang="ko-KR" altLang="en-US" sz="1050" dirty="0" smtClean="0"/>
              <a:t>위에서 아래로의 상의하달</a:t>
            </a:r>
            <a:r>
              <a:rPr lang="en-US" altLang="ko-KR" sz="1050" dirty="0" smtClean="0"/>
              <a:t>, </a:t>
            </a:r>
            <a:r>
              <a:rPr lang="ko-KR" altLang="en-US" sz="1050" dirty="0" smtClean="0"/>
              <a:t>밑에서 위로의 하의상달</a:t>
            </a:r>
            <a:r>
              <a:rPr lang="en-US" altLang="ko-KR" sz="1050" dirty="0" smtClean="0"/>
              <a:t>, </a:t>
            </a:r>
            <a:r>
              <a:rPr lang="ko-KR" altLang="en-US" sz="1050" dirty="0" smtClean="0"/>
              <a:t>옆에서 옆으로의 수평전달 등 크게 세가지 유형으로 </a:t>
            </a:r>
            <a:r>
              <a:rPr lang="ko-KR" altLang="en-US" sz="1050" dirty="0" err="1" smtClean="0"/>
              <a:t>나눌수</a:t>
            </a:r>
            <a:r>
              <a:rPr lang="ko-KR" altLang="en-US" sz="1050" dirty="0" smtClean="0"/>
              <a:t> 있습니다</a:t>
            </a:r>
            <a:r>
              <a:rPr lang="en-US" altLang="ko-KR" sz="1050" dirty="0" smtClean="0"/>
              <a:t>. </a:t>
            </a:r>
            <a:r>
              <a:rPr lang="ko-KR" altLang="en-US" sz="1050" dirty="0" smtClean="0"/>
              <a:t>경영자의 지시나 종업원의 건의</a:t>
            </a:r>
            <a:r>
              <a:rPr lang="en-US" altLang="ko-KR" sz="1050" dirty="0" smtClean="0"/>
              <a:t>, </a:t>
            </a:r>
            <a:r>
              <a:rPr lang="ko-KR" altLang="en-US" sz="1050" dirty="0" smtClean="0"/>
              <a:t>동료간의 회의 등이 이러한 예라고 </a:t>
            </a:r>
            <a:r>
              <a:rPr lang="ko-KR" altLang="en-US" sz="1050" dirty="0" err="1" smtClean="0"/>
              <a:t>할수</a:t>
            </a:r>
            <a:r>
              <a:rPr lang="ko-KR" altLang="en-US" sz="1050" dirty="0" smtClean="0"/>
              <a:t> 있겠죠</a:t>
            </a:r>
            <a:r>
              <a:rPr lang="en-US" altLang="ko-KR" sz="1050" dirty="0" smtClean="0"/>
              <a:t>.</a:t>
            </a:r>
            <a:br>
              <a:rPr lang="en-US" altLang="ko-KR" sz="1050" dirty="0" smtClean="0"/>
            </a:br>
            <a:r>
              <a:rPr lang="ko-KR" altLang="en-US" sz="1050" dirty="0" smtClean="0"/>
              <a:t>특히 기업에서는 </a:t>
            </a:r>
            <a:r>
              <a:rPr lang="ko-KR" altLang="en-US" sz="1050" dirty="0" err="1" smtClean="0"/>
              <a:t>조직내</a:t>
            </a:r>
            <a:r>
              <a:rPr lang="ko-KR" altLang="en-US" sz="1050" dirty="0" smtClean="0"/>
              <a:t> 커뮤니케이션 활동으로 다양한 방법이 동원되고 있는데</a:t>
            </a:r>
            <a:r>
              <a:rPr lang="en-US" altLang="ko-KR" sz="1050" dirty="0" smtClean="0"/>
              <a:t>, </a:t>
            </a:r>
            <a:r>
              <a:rPr lang="ko-KR" altLang="en-US" sz="1050" dirty="0" smtClean="0"/>
              <a:t>사보발행이나 사내방송</a:t>
            </a:r>
            <a:r>
              <a:rPr lang="en-US" altLang="ko-KR" sz="1050" dirty="0" smtClean="0"/>
              <a:t>,</a:t>
            </a:r>
            <a:r>
              <a:rPr lang="ko-KR" altLang="en-US" sz="1050" dirty="0" smtClean="0"/>
              <a:t>각종 미팅</a:t>
            </a:r>
            <a:r>
              <a:rPr lang="en-US" altLang="ko-KR" sz="1050" dirty="0" smtClean="0"/>
              <a:t>, </a:t>
            </a:r>
            <a:r>
              <a:rPr lang="ko-KR" altLang="en-US" sz="1050" dirty="0" smtClean="0"/>
              <a:t>그리고 인트라넷 시스템 구축 등이 바로 그것입니다</a:t>
            </a:r>
            <a:r>
              <a:rPr lang="en-US" altLang="ko-KR" sz="1050" dirty="0" smtClean="0"/>
              <a:t>. </a:t>
            </a:r>
            <a:r>
              <a:rPr lang="ko-KR" altLang="en-US" sz="1050" dirty="0" smtClean="0"/>
              <a:t>현대기업에서는 </a:t>
            </a:r>
            <a:r>
              <a:rPr lang="ko-KR" altLang="en-US" sz="1050" dirty="0" err="1" smtClean="0"/>
              <a:t>조직내</a:t>
            </a:r>
            <a:r>
              <a:rPr lang="ko-KR" altLang="en-US" sz="1050" dirty="0" smtClean="0"/>
              <a:t> 커뮤니케이션의 활성화가 기업의 성패를 좌우하는 관건이라고 할만큼 중시되고 있습니다</a:t>
            </a:r>
            <a:r>
              <a:rPr lang="en-US" altLang="ko-KR" sz="1050" dirty="0" smtClean="0"/>
              <a:t>.</a:t>
            </a:r>
            <a:endParaRPr lang="ko-KR" altLang="en-US" sz="105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07532-7FC1-4E82-AA7F-182C5C11CB45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050" dirty="0" smtClean="0"/>
              <a:t>목적 </a:t>
            </a:r>
            <a:r>
              <a:rPr lang="en-US" altLang="ko-KR" sz="1050" dirty="0" smtClean="0"/>
              <a:t>: </a:t>
            </a:r>
            <a:r>
              <a:rPr lang="ko-KR" altLang="en-US" sz="1050" dirty="0" smtClean="0"/>
              <a:t>팀장은 </a:t>
            </a:r>
            <a:r>
              <a:rPr lang="en-US" altLang="ko-KR" sz="1050" dirty="0" smtClean="0"/>
              <a:t>1</a:t>
            </a:r>
            <a:r>
              <a:rPr lang="ko-KR" altLang="en-US" sz="1050" dirty="0" smtClean="0"/>
              <a:t>차 </a:t>
            </a:r>
            <a:r>
              <a:rPr lang="ko-KR" altLang="en-US" sz="1050" dirty="0" err="1" smtClean="0"/>
              <a:t>면접관임을</a:t>
            </a:r>
            <a:r>
              <a:rPr lang="ko-KR" altLang="en-US" sz="1050" dirty="0" smtClean="0"/>
              <a:t> 인식한다</a:t>
            </a:r>
            <a:r>
              <a:rPr lang="en-US" altLang="ko-KR" sz="1050" dirty="0" smtClean="0"/>
              <a:t>.</a:t>
            </a:r>
          </a:p>
          <a:p>
            <a:r>
              <a:rPr lang="ko-KR" altLang="en-US" sz="1050" baseline="0" dirty="0" smtClean="0"/>
              <a:t>방법 </a:t>
            </a:r>
            <a:r>
              <a:rPr lang="en-US" altLang="ko-KR" sz="1050" baseline="0" dirty="0" smtClean="0"/>
              <a:t>: </a:t>
            </a:r>
            <a:r>
              <a:rPr lang="ko-KR" altLang="en-US" sz="1050" baseline="0" dirty="0" smtClean="0"/>
              <a:t>강의</a:t>
            </a:r>
            <a:endParaRPr lang="en-US" altLang="ko-KR" sz="1050" baseline="0" dirty="0" smtClean="0"/>
          </a:p>
          <a:p>
            <a:r>
              <a:rPr lang="ko-KR" altLang="en-US" sz="1050" baseline="0" dirty="0" smtClean="0"/>
              <a:t>시간 </a:t>
            </a:r>
            <a:r>
              <a:rPr lang="en-US" altLang="ko-KR" sz="1050" baseline="0" dirty="0" smtClean="0"/>
              <a:t>: 2</a:t>
            </a:r>
            <a:r>
              <a:rPr lang="ko-KR" altLang="en-US" sz="1050" baseline="0" dirty="0" smtClean="0"/>
              <a:t>분</a:t>
            </a:r>
            <a:endParaRPr lang="en-US" altLang="ko-KR" sz="1050" dirty="0" smtClean="0"/>
          </a:p>
          <a:p>
            <a:r>
              <a:rPr lang="ko-KR" altLang="en-US" sz="1050" dirty="0" smtClean="0"/>
              <a:t>시나리오 </a:t>
            </a:r>
            <a:r>
              <a:rPr lang="en-US" altLang="ko-KR" sz="1050" dirty="0" smtClean="0"/>
              <a:t>: </a:t>
            </a:r>
          </a:p>
          <a:p>
            <a:pPr defTabSz="906993">
              <a:defRPr/>
            </a:pPr>
            <a:endParaRPr lang="en-US" altLang="ko-KR" sz="1050" baseline="0" dirty="0" smtClean="0"/>
          </a:p>
          <a:p>
            <a:pPr defTabSz="906993">
              <a:defRPr/>
            </a:pPr>
            <a:r>
              <a:rPr lang="ko-KR" altLang="en-US" sz="1050" baseline="0" dirty="0" smtClean="0"/>
              <a:t>여러분 </a:t>
            </a:r>
            <a:r>
              <a:rPr lang="ko-KR" altLang="en-US" sz="1050" baseline="0" dirty="0" err="1" smtClean="0"/>
              <a:t>팀장하면</a:t>
            </a:r>
            <a:r>
              <a:rPr lang="ko-KR" altLang="en-US" sz="1050" baseline="0" dirty="0" smtClean="0"/>
              <a:t> 어떤 이미지가 떠오르나요</a:t>
            </a:r>
            <a:r>
              <a:rPr lang="en-US" altLang="ko-KR" sz="1050" baseline="0" dirty="0" smtClean="0"/>
              <a:t>?</a:t>
            </a:r>
          </a:p>
          <a:p>
            <a:pPr defTabSz="906993">
              <a:defRPr/>
            </a:pPr>
            <a:r>
              <a:rPr lang="ko-KR" altLang="en-US" sz="1050" baseline="0" dirty="0" smtClean="0"/>
              <a:t>회식</a:t>
            </a:r>
            <a:r>
              <a:rPr lang="en-US" altLang="ko-KR" sz="1050" baseline="0" dirty="0" smtClean="0"/>
              <a:t>? </a:t>
            </a:r>
            <a:r>
              <a:rPr lang="ko-KR" altLang="en-US" sz="1050" baseline="0" dirty="0" smtClean="0"/>
              <a:t>업무지시</a:t>
            </a:r>
            <a:r>
              <a:rPr lang="en-US" altLang="ko-KR" sz="1050" baseline="0" dirty="0" smtClean="0"/>
              <a:t>? </a:t>
            </a:r>
            <a:r>
              <a:rPr lang="ko-KR" altLang="en-US" sz="1050" baseline="0" dirty="0" smtClean="0"/>
              <a:t>혼내는 사람</a:t>
            </a:r>
            <a:r>
              <a:rPr lang="en-US" altLang="ko-KR" sz="1050" baseline="0" dirty="0" smtClean="0"/>
              <a:t>?</a:t>
            </a:r>
          </a:p>
          <a:p>
            <a:pPr defTabSz="906993">
              <a:defRPr/>
            </a:pPr>
            <a:endParaRPr lang="en-US" altLang="ko-KR" sz="1050" baseline="0" dirty="0" smtClean="0"/>
          </a:p>
          <a:p>
            <a:pPr defTabSz="906993">
              <a:defRPr/>
            </a:pPr>
            <a:r>
              <a:rPr lang="ko-KR" altLang="en-US" sz="1050" baseline="0" dirty="0" smtClean="0"/>
              <a:t>기업의 </a:t>
            </a:r>
            <a:r>
              <a:rPr lang="en-US" altLang="ko-KR" sz="1050" baseline="0" dirty="0" smtClean="0"/>
              <a:t>1</a:t>
            </a:r>
            <a:r>
              <a:rPr lang="ko-KR" altLang="en-US" sz="1050" baseline="0" dirty="0" smtClean="0"/>
              <a:t>차 면접관 혹은 </a:t>
            </a:r>
            <a:r>
              <a:rPr lang="ko-KR" altLang="en-US" sz="1050" baseline="0" dirty="0" err="1" smtClean="0"/>
              <a:t>실무면접관이라고</a:t>
            </a:r>
            <a:r>
              <a:rPr lang="ko-KR" altLang="en-US" sz="1050" baseline="0" dirty="0" smtClean="0"/>
              <a:t> </a:t>
            </a:r>
            <a:r>
              <a:rPr lang="ko-KR" altLang="en-US" sz="1050" baseline="0" dirty="0" err="1" smtClean="0"/>
              <a:t>불리우는</a:t>
            </a:r>
            <a:r>
              <a:rPr lang="ko-KR" altLang="en-US" sz="1050" baseline="0" dirty="0" smtClean="0"/>
              <a:t> 사람이 바로 팀장 입니다</a:t>
            </a:r>
            <a:r>
              <a:rPr lang="en-US" altLang="ko-KR" sz="1050" baseline="0" dirty="0" smtClean="0"/>
              <a:t>.</a:t>
            </a:r>
          </a:p>
          <a:p>
            <a:pPr defTabSz="906993">
              <a:defRPr/>
            </a:pPr>
            <a:r>
              <a:rPr lang="ko-KR" altLang="en-US" sz="1050" baseline="0" dirty="0" smtClean="0"/>
              <a:t>이는 여러분들은 </a:t>
            </a:r>
            <a:r>
              <a:rPr lang="ko-KR" altLang="en-US" sz="1050" baseline="0" dirty="0" err="1" smtClean="0"/>
              <a:t>면접관과</a:t>
            </a:r>
            <a:r>
              <a:rPr lang="ko-KR" altLang="en-US" sz="1050" baseline="0" dirty="0" smtClean="0"/>
              <a:t> </a:t>
            </a:r>
            <a:r>
              <a:rPr lang="en-US" altLang="ko-KR" sz="1050" baseline="0" dirty="0" smtClean="0"/>
              <a:t>8</a:t>
            </a:r>
            <a:r>
              <a:rPr lang="ko-KR" altLang="en-US" sz="1050" baseline="0" dirty="0" smtClean="0"/>
              <a:t>주 동안 일을 하며 자신의 가치를 표현하면 </a:t>
            </a:r>
            <a:r>
              <a:rPr lang="en-US" altLang="ko-KR" sz="1050" baseline="0" dirty="0" smtClean="0"/>
              <a:t>1</a:t>
            </a:r>
            <a:r>
              <a:rPr lang="ko-KR" altLang="en-US" sz="1050" baseline="0" dirty="0" smtClean="0"/>
              <a:t>차 </a:t>
            </a:r>
            <a:r>
              <a:rPr lang="ko-KR" altLang="en-US" sz="1050" baseline="0" dirty="0" err="1" smtClean="0"/>
              <a:t>면접관으로서</a:t>
            </a:r>
            <a:r>
              <a:rPr lang="ko-KR" altLang="en-US" sz="1050" baseline="0" dirty="0" smtClean="0"/>
              <a:t> 채용을 검토할 수 있다는 것을 의미합니다</a:t>
            </a:r>
            <a:r>
              <a:rPr lang="en-US" altLang="ko-KR" sz="1050" baseline="0" dirty="0" smtClean="0"/>
              <a:t>.</a:t>
            </a:r>
          </a:p>
          <a:p>
            <a:pPr defTabSz="906993">
              <a:defRPr/>
            </a:pPr>
            <a:endParaRPr lang="en-US" altLang="ko-KR" sz="1050" baseline="0" dirty="0" smtClean="0"/>
          </a:p>
          <a:p>
            <a:pPr defTabSz="906993">
              <a:defRPr/>
            </a:pPr>
            <a:r>
              <a:rPr lang="ko-KR" altLang="en-US" sz="1050" baseline="0" dirty="0" smtClean="0"/>
              <a:t>그리고 이러한 팀장의 마음을 사로잡는 태도에 관한 것이 바로 소프트 스킬 입니다</a:t>
            </a:r>
            <a:r>
              <a:rPr lang="en-US" altLang="ko-KR" sz="1050" baseline="0" dirty="0" smtClean="0"/>
              <a:t>.</a:t>
            </a:r>
            <a:endParaRPr lang="ko-KR" altLang="en-US" sz="105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07532-7FC1-4E82-AA7F-182C5C11CB45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050" dirty="0" smtClean="0"/>
              <a:t>목적 </a:t>
            </a:r>
            <a:r>
              <a:rPr lang="en-US" altLang="ko-KR" sz="1050" dirty="0" smtClean="0"/>
              <a:t>: </a:t>
            </a:r>
          </a:p>
          <a:p>
            <a:r>
              <a:rPr lang="ko-KR" altLang="en-US" sz="1050" baseline="0" dirty="0" smtClean="0"/>
              <a:t>방법 </a:t>
            </a:r>
            <a:r>
              <a:rPr lang="en-US" altLang="ko-KR" sz="1050" baseline="0" dirty="0" smtClean="0"/>
              <a:t>: </a:t>
            </a:r>
            <a:r>
              <a:rPr lang="ko-KR" altLang="en-US" sz="1050" baseline="0" dirty="0" smtClean="0"/>
              <a:t>강의</a:t>
            </a:r>
            <a:endParaRPr lang="en-US" altLang="ko-KR" sz="1050" baseline="0" dirty="0" smtClean="0"/>
          </a:p>
          <a:p>
            <a:r>
              <a:rPr lang="ko-KR" altLang="en-US" sz="1050" baseline="0" dirty="0" smtClean="0"/>
              <a:t>시간 </a:t>
            </a:r>
            <a:r>
              <a:rPr lang="en-US" altLang="ko-KR" sz="1050" baseline="0" dirty="0" smtClean="0"/>
              <a:t>: 2</a:t>
            </a:r>
            <a:r>
              <a:rPr lang="ko-KR" altLang="en-US" sz="1050" baseline="0" dirty="0" smtClean="0"/>
              <a:t>분</a:t>
            </a:r>
            <a:endParaRPr lang="en-US" altLang="ko-KR" sz="1050" dirty="0" smtClean="0"/>
          </a:p>
          <a:p>
            <a:r>
              <a:rPr lang="ko-KR" altLang="en-US" sz="1050" dirty="0" smtClean="0"/>
              <a:t>시나리오 </a:t>
            </a:r>
            <a:r>
              <a:rPr lang="en-US" altLang="ko-KR" sz="1050" dirty="0" smtClean="0"/>
              <a:t>: </a:t>
            </a:r>
          </a:p>
          <a:p>
            <a:pPr defTabSz="906993">
              <a:defRPr/>
            </a:pPr>
            <a:endParaRPr lang="en-US" altLang="ko-KR" sz="1050" baseline="0" dirty="0" smtClean="0"/>
          </a:p>
          <a:p>
            <a:pPr defTabSz="906993">
              <a:defRPr/>
            </a:pPr>
            <a:endParaRPr lang="en-US" altLang="ko-KR" sz="1050" baseline="0" dirty="0" smtClean="0"/>
          </a:p>
          <a:p>
            <a:pPr defTabSz="906993">
              <a:defRPr/>
            </a:pPr>
            <a:endParaRPr lang="en-US" altLang="ko-KR" sz="1050" baseline="0" dirty="0" smtClean="0"/>
          </a:p>
          <a:p>
            <a:pPr defTabSz="906993">
              <a:defRPr/>
            </a:pPr>
            <a:r>
              <a:rPr lang="ko-KR" altLang="en-US" sz="1050" baseline="0" dirty="0" smtClean="0"/>
              <a:t>그리고 이러한 인성이 조직에서 실천되는 것이 바로 소프트 스킬 입니다</a:t>
            </a:r>
            <a:r>
              <a:rPr lang="en-US" altLang="ko-KR" sz="1050" baseline="0" dirty="0" smtClean="0"/>
              <a:t>.</a:t>
            </a:r>
            <a:endParaRPr lang="ko-KR" altLang="en-US" sz="1050" dirty="0" smtClean="0"/>
          </a:p>
          <a:p>
            <a:endParaRPr lang="en-US" altLang="ko-KR" sz="1050" dirty="0" smtClean="0"/>
          </a:p>
          <a:p>
            <a:endParaRPr lang="en-US" altLang="ko-KR" sz="1050" dirty="0" smtClean="0"/>
          </a:p>
          <a:p>
            <a:pPr defTabSz="906993">
              <a:defRPr/>
            </a:pPr>
            <a:endParaRPr lang="en-US" altLang="ko-KR" sz="1050" baseline="0" dirty="0" smtClean="0"/>
          </a:p>
          <a:p>
            <a:pPr defTabSz="906993">
              <a:defRPr/>
            </a:pPr>
            <a:r>
              <a:rPr lang="ko-KR" altLang="en-US" sz="1050" baseline="0" dirty="0" smtClean="0"/>
              <a:t>그리고 이러한 인성이 조직에서 실천되는 것이 바로 소프트 스킬 입니다</a:t>
            </a:r>
            <a:r>
              <a:rPr lang="en-US" altLang="ko-KR" sz="1050" baseline="0" dirty="0" smtClean="0"/>
              <a:t>.</a:t>
            </a:r>
            <a:endParaRPr lang="ko-KR" altLang="en-US" sz="1050" dirty="0" smtClean="0"/>
          </a:p>
          <a:p>
            <a:endParaRPr lang="en-US" altLang="ko-KR" sz="1050" dirty="0" smtClean="0"/>
          </a:p>
          <a:p>
            <a:endParaRPr lang="en-US" altLang="ko-KR" sz="1050" dirty="0" smtClean="0"/>
          </a:p>
          <a:p>
            <a:r>
              <a:rPr lang="ko-KR" altLang="en-US" sz="1050" dirty="0" smtClean="0"/>
              <a:t>지금 우리 교육의 목표는 취업을 통해 채용의사 받아오기 입니다</a:t>
            </a:r>
            <a:r>
              <a:rPr lang="en-US" altLang="ko-KR" sz="1050" dirty="0" smtClean="0"/>
              <a:t>. </a:t>
            </a:r>
          </a:p>
          <a:p>
            <a:r>
              <a:rPr lang="ko-KR" altLang="en-US" sz="1050" dirty="0" smtClean="0"/>
              <a:t>따라서 오늘 교육 내용은 </a:t>
            </a:r>
            <a:endParaRPr lang="en-US" altLang="ko-KR" sz="1050" dirty="0" smtClean="0"/>
          </a:p>
          <a:p>
            <a:r>
              <a:rPr lang="ko-KR" altLang="en-US" sz="1050" dirty="0" smtClean="0"/>
              <a:t>기업은 어떤 사람을 채용하고 싶어할까</a:t>
            </a:r>
            <a:r>
              <a:rPr lang="en-US" altLang="ko-KR" sz="1050" dirty="0" smtClean="0"/>
              <a:t>?</a:t>
            </a:r>
          </a:p>
          <a:p>
            <a:r>
              <a:rPr lang="ko-KR" altLang="en-US" sz="1050" dirty="0" smtClean="0"/>
              <a:t>어떻게 하면 내 능력을 보여주고 평가 받을 수 있을까</a:t>
            </a:r>
            <a:r>
              <a:rPr lang="en-US" altLang="ko-KR" sz="1050" dirty="0" smtClean="0"/>
              <a:t>?</a:t>
            </a:r>
            <a:r>
              <a:rPr lang="ko-KR" altLang="en-US" sz="1050" dirty="0" smtClean="0"/>
              <a:t>로 구성되어 있습니다</a:t>
            </a:r>
            <a:r>
              <a:rPr lang="en-US" altLang="ko-KR" sz="1050" dirty="0" smtClean="0"/>
              <a:t>.</a:t>
            </a:r>
          </a:p>
          <a:p>
            <a:endParaRPr lang="ko-KR" altLang="en-US" sz="1050" dirty="0" smtClean="0"/>
          </a:p>
          <a:p>
            <a:endParaRPr lang="ko-KR" altLang="en-US" sz="105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07532-7FC1-4E82-AA7F-182C5C11CB45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050" dirty="0" smtClean="0"/>
              <a:t>목적 </a:t>
            </a:r>
            <a:r>
              <a:rPr lang="en-US" altLang="ko-KR" sz="1050" dirty="0" smtClean="0"/>
              <a:t>: </a:t>
            </a:r>
          </a:p>
          <a:p>
            <a:r>
              <a:rPr lang="ko-KR" altLang="en-US" sz="1050" baseline="0" dirty="0" smtClean="0"/>
              <a:t>방법 </a:t>
            </a:r>
            <a:r>
              <a:rPr lang="en-US" altLang="ko-KR" sz="1050" baseline="0" dirty="0" smtClean="0"/>
              <a:t>: </a:t>
            </a:r>
            <a:r>
              <a:rPr lang="ko-KR" altLang="en-US" sz="1050" baseline="0" dirty="0" smtClean="0"/>
              <a:t>강의</a:t>
            </a:r>
            <a:endParaRPr lang="en-US" altLang="ko-KR" sz="1050" baseline="0" dirty="0" smtClean="0"/>
          </a:p>
          <a:p>
            <a:r>
              <a:rPr lang="ko-KR" altLang="en-US" sz="1050" baseline="0" dirty="0" smtClean="0"/>
              <a:t>시간 </a:t>
            </a:r>
            <a:r>
              <a:rPr lang="en-US" altLang="ko-KR" sz="1050" baseline="0" dirty="0" smtClean="0"/>
              <a:t>: 2</a:t>
            </a:r>
            <a:r>
              <a:rPr lang="ko-KR" altLang="en-US" sz="1050" baseline="0" dirty="0" smtClean="0"/>
              <a:t>분</a:t>
            </a:r>
            <a:endParaRPr lang="en-US" altLang="ko-KR" sz="1050" dirty="0" smtClean="0"/>
          </a:p>
          <a:p>
            <a:r>
              <a:rPr lang="ko-KR" altLang="en-US" sz="1050" dirty="0" smtClean="0"/>
              <a:t>시나리오 </a:t>
            </a:r>
            <a:r>
              <a:rPr lang="en-US" altLang="ko-KR" sz="1050" dirty="0" smtClean="0"/>
              <a:t>: </a:t>
            </a:r>
          </a:p>
          <a:p>
            <a:endParaRPr lang="ko-KR" altLang="en-US" sz="105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07532-7FC1-4E82-AA7F-182C5C11CB45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050" dirty="0" smtClean="0"/>
              <a:t>목적 </a:t>
            </a:r>
            <a:r>
              <a:rPr lang="en-US" altLang="ko-KR" sz="1050" dirty="0" smtClean="0"/>
              <a:t>: </a:t>
            </a:r>
          </a:p>
          <a:p>
            <a:r>
              <a:rPr lang="ko-KR" altLang="en-US" sz="1050" baseline="0" dirty="0" smtClean="0"/>
              <a:t>방법 </a:t>
            </a:r>
            <a:r>
              <a:rPr lang="en-US" altLang="ko-KR" sz="1050" baseline="0" dirty="0" smtClean="0"/>
              <a:t>: </a:t>
            </a:r>
            <a:r>
              <a:rPr lang="ko-KR" altLang="en-US" sz="1050" baseline="0" dirty="0" smtClean="0"/>
              <a:t>강의</a:t>
            </a:r>
            <a:endParaRPr lang="en-US" altLang="ko-KR" sz="1050" baseline="0" dirty="0" smtClean="0"/>
          </a:p>
          <a:p>
            <a:r>
              <a:rPr lang="ko-KR" altLang="en-US" sz="1050" baseline="0" dirty="0" smtClean="0"/>
              <a:t>시간 </a:t>
            </a:r>
            <a:r>
              <a:rPr lang="en-US" altLang="ko-KR" sz="1050" baseline="0" dirty="0" smtClean="0"/>
              <a:t>: 2</a:t>
            </a:r>
            <a:r>
              <a:rPr lang="ko-KR" altLang="en-US" sz="1050" baseline="0" dirty="0" smtClean="0"/>
              <a:t>분</a:t>
            </a:r>
            <a:endParaRPr lang="en-US" altLang="ko-KR" sz="1050" dirty="0" smtClean="0"/>
          </a:p>
          <a:p>
            <a:r>
              <a:rPr lang="ko-KR" altLang="en-US" sz="1050" dirty="0" smtClean="0"/>
              <a:t>시나리오 </a:t>
            </a:r>
            <a:r>
              <a:rPr lang="en-US" altLang="ko-KR" sz="1050" dirty="0" smtClean="0"/>
              <a:t>: </a:t>
            </a:r>
          </a:p>
          <a:p>
            <a:endParaRPr lang="ko-KR" altLang="en-US" sz="105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07532-7FC1-4E82-AA7F-182C5C11CB45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dirty="0" smtClean="0"/>
              <a:t>목적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전화 </a:t>
            </a:r>
            <a:endParaRPr lang="en-US" altLang="ko-KR" sz="1200" dirty="0" smtClean="0"/>
          </a:p>
          <a:p>
            <a:r>
              <a:rPr lang="ko-KR" altLang="en-US" sz="1200" baseline="0" dirty="0" smtClean="0"/>
              <a:t>방법 </a:t>
            </a:r>
            <a:r>
              <a:rPr lang="en-US" altLang="ko-KR" sz="1200" baseline="0" dirty="0" smtClean="0"/>
              <a:t>: </a:t>
            </a:r>
            <a:r>
              <a:rPr lang="ko-KR" altLang="en-US" sz="1200" baseline="0" dirty="0" smtClean="0"/>
              <a:t>강의</a:t>
            </a:r>
            <a:endParaRPr lang="en-US" altLang="ko-KR" sz="1200" baseline="0" dirty="0" smtClean="0"/>
          </a:p>
          <a:p>
            <a:r>
              <a:rPr lang="ko-KR" altLang="en-US" sz="1200" baseline="0" dirty="0" smtClean="0"/>
              <a:t>시간 </a:t>
            </a:r>
            <a:r>
              <a:rPr lang="en-US" altLang="ko-KR" sz="1200" baseline="0" dirty="0" smtClean="0"/>
              <a:t>: 3</a:t>
            </a:r>
            <a:r>
              <a:rPr lang="ko-KR" altLang="en-US" sz="1200" baseline="0" dirty="0" smtClean="0"/>
              <a:t>분</a:t>
            </a:r>
            <a:endParaRPr lang="en-US" altLang="ko-KR" sz="1200" dirty="0" smtClean="0"/>
          </a:p>
          <a:p>
            <a:r>
              <a:rPr lang="ko-KR" altLang="en-US" sz="1200" dirty="0" smtClean="0"/>
              <a:t>시나리오 </a:t>
            </a:r>
            <a:r>
              <a:rPr lang="en-US" altLang="ko-KR" sz="1200" dirty="0" smtClean="0"/>
              <a:t>: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전화응대 어렵지 않지요</a:t>
            </a:r>
            <a:r>
              <a:rPr lang="en-US" altLang="ko-KR" dirty="0" smtClean="0"/>
              <a:t>?</a:t>
            </a:r>
          </a:p>
          <a:p>
            <a:r>
              <a:rPr lang="ko-KR" altLang="en-US" dirty="0" smtClean="0"/>
              <a:t>그럼에도 불구하고 전화응대 받기가 두렵다면 여러분들의 상황을 그대로 이야기 해 주세요</a:t>
            </a:r>
            <a:endParaRPr lang="en-US" altLang="ko-KR" dirty="0" smtClean="0"/>
          </a:p>
          <a:p>
            <a:r>
              <a:rPr lang="ko-KR" altLang="en-US" dirty="0" smtClean="0"/>
              <a:t>대신 받았습니다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라고 상황을 이야기 한 뒤 신입 혹은 인턴사원 </a:t>
            </a:r>
            <a:r>
              <a:rPr lang="en-US" altLang="ko-KR" dirty="0" smtClean="0"/>
              <a:t>000 </a:t>
            </a:r>
            <a:r>
              <a:rPr lang="ko-KR" altLang="en-US" dirty="0" smtClean="0"/>
              <a:t>입니다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라고 말하시면 됩니다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원래 전화 하려던 사람도 아니었고</a:t>
            </a:r>
            <a:endParaRPr lang="en-US" altLang="ko-KR" dirty="0" smtClean="0"/>
          </a:p>
          <a:p>
            <a:r>
              <a:rPr lang="ko-KR" altLang="en-US" dirty="0" smtClean="0"/>
              <a:t>신입</a:t>
            </a:r>
            <a:r>
              <a:rPr lang="en-US" altLang="ko-KR" dirty="0" smtClean="0"/>
              <a:t>/</a:t>
            </a:r>
            <a:r>
              <a:rPr lang="ko-KR" altLang="en-US" dirty="0" smtClean="0"/>
              <a:t>인턴사원에게 그 누구도 많은 것을 바라지 않습니다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정말 간단한 메모를 남겨달라고 요구하거나 그냥 </a:t>
            </a:r>
            <a:r>
              <a:rPr lang="en-US" altLang="ko-KR" dirty="0" smtClean="0"/>
              <a:t>30</a:t>
            </a:r>
            <a:r>
              <a:rPr lang="ko-KR" altLang="en-US" dirty="0" smtClean="0"/>
              <a:t>분 후에 다시 </a:t>
            </a:r>
            <a:r>
              <a:rPr lang="ko-KR" altLang="en-US" dirty="0" err="1" smtClean="0"/>
              <a:t>전화드리겠습니다</a:t>
            </a:r>
            <a:r>
              <a:rPr lang="ko-KR" altLang="en-US" dirty="0" smtClean="0"/>
              <a:t> 라고 합니다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그런데 자신감이 없다고 해서 신입</a:t>
            </a:r>
            <a:r>
              <a:rPr lang="en-US" altLang="ko-KR" dirty="0" smtClean="0"/>
              <a:t>/</a:t>
            </a:r>
            <a:r>
              <a:rPr lang="ko-KR" altLang="en-US" dirty="0" smtClean="0"/>
              <a:t>인턴을 </a:t>
            </a:r>
            <a:r>
              <a:rPr lang="en-US" altLang="ko-KR" dirty="0" smtClean="0"/>
              <a:t>2</a:t>
            </a:r>
            <a:r>
              <a:rPr lang="ko-KR" altLang="en-US" dirty="0" smtClean="0"/>
              <a:t>달 내내 해야 할까요</a:t>
            </a:r>
            <a:r>
              <a:rPr lang="en-US" altLang="ko-KR" dirty="0" smtClean="0"/>
              <a:t>?</a:t>
            </a:r>
          </a:p>
          <a:p>
            <a:r>
              <a:rPr lang="ko-KR" altLang="en-US" dirty="0" smtClean="0"/>
              <a:t>처음에는 자신감이 없으므로 이렇게 시작 해야 하겠지만 최대한 빨리 자신감을 회복해서 신입</a:t>
            </a:r>
            <a:r>
              <a:rPr lang="en-US" altLang="ko-KR" dirty="0" smtClean="0"/>
              <a:t>/</a:t>
            </a:r>
            <a:r>
              <a:rPr lang="ko-KR" altLang="en-US" dirty="0" smtClean="0"/>
              <a:t>인턴사원</a:t>
            </a:r>
            <a:r>
              <a:rPr lang="ko-KR" altLang="en-US" baseline="0" dirty="0" smtClean="0"/>
              <a:t> 소리는 </a:t>
            </a:r>
            <a:r>
              <a:rPr lang="ko-KR" altLang="en-US" baseline="0" dirty="0" err="1" smtClean="0"/>
              <a:t>빼는게</a:t>
            </a:r>
            <a:r>
              <a:rPr lang="ko-KR" altLang="en-US" baseline="0" dirty="0" smtClean="0"/>
              <a:t> 좋습니다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07532-7FC1-4E82-AA7F-182C5C11CB45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dirty="0" smtClean="0"/>
              <a:t>목적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부재 중 메모 방법을 안다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baseline="0" dirty="0" smtClean="0"/>
              <a:t>방법 </a:t>
            </a:r>
            <a:r>
              <a:rPr lang="en-US" altLang="ko-KR" sz="1200" baseline="0" dirty="0" smtClean="0"/>
              <a:t>: </a:t>
            </a:r>
            <a:r>
              <a:rPr lang="ko-KR" altLang="en-US" sz="1200" baseline="0" dirty="0" smtClean="0"/>
              <a:t>영상</a:t>
            </a:r>
            <a:r>
              <a:rPr lang="en-US" altLang="ko-KR" sz="1200" baseline="0" dirty="0" smtClean="0"/>
              <a:t>, </a:t>
            </a:r>
            <a:r>
              <a:rPr lang="ko-KR" altLang="en-US" sz="1200" baseline="0" dirty="0" smtClean="0"/>
              <a:t>강의</a:t>
            </a:r>
            <a:endParaRPr lang="en-US" altLang="ko-KR" sz="1200" baseline="0" dirty="0" smtClean="0"/>
          </a:p>
          <a:p>
            <a:r>
              <a:rPr lang="ko-KR" altLang="en-US" sz="1200" baseline="0" dirty="0" smtClean="0"/>
              <a:t>시간 </a:t>
            </a:r>
            <a:r>
              <a:rPr lang="en-US" altLang="ko-KR" sz="1200" baseline="0" dirty="0" smtClean="0"/>
              <a:t>: 2</a:t>
            </a:r>
            <a:r>
              <a:rPr lang="ko-KR" altLang="en-US" sz="1200" baseline="0" dirty="0" smtClean="0"/>
              <a:t>분</a:t>
            </a:r>
            <a:endParaRPr lang="en-US" altLang="ko-KR" sz="1200" dirty="0" smtClean="0"/>
          </a:p>
          <a:p>
            <a:r>
              <a:rPr lang="ko-KR" altLang="en-US" sz="1200" dirty="0" smtClean="0"/>
              <a:t>시나리오 </a:t>
            </a:r>
            <a:r>
              <a:rPr lang="en-US" altLang="ko-KR" sz="1200" dirty="0" smtClean="0"/>
              <a:t>: </a:t>
            </a:r>
          </a:p>
          <a:p>
            <a:r>
              <a:rPr lang="ko-KR" altLang="en-US" sz="1200" dirty="0" smtClean="0"/>
              <a:t>발신자 정보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전화의 목적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시간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작성자명을 메모하여 잘 보이는 곳에 비치합니다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부재중이었던 직원이 복귀하면 구두</a:t>
            </a:r>
            <a:r>
              <a:rPr lang="ko-KR" altLang="en-US" sz="1200" baseline="0" dirty="0" smtClean="0"/>
              <a:t> 보고하여 메모를 잘 살피게 하도록 하면 더 좋습니다</a:t>
            </a:r>
            <a:r>
              <a:rPr lang="en-US" altLang="ko-KR" sz="1200" baseline="0" dirty="0" smtClean="0"/>
              <a:t>.</a:t>
            </a:r>
            <a:r>
              <a:rPr lang="ko-KR" altLang="en-US" sz="1200" baseline="0" dirty="0" err="1" smtClean="0"/>
              <a:t>ㅈㅂ</a:t>
            </a:r>
            <a:r>
              <a:rPr lang="en-US" altLang="ko-KR" sz="1200" baseline="0" dirty="0" smtClean="0"/>
              <a:t>2</a:t>
            </a:r>
            <a:r>
              <a:rPr lang="ko-KR" altLang="en-US" sz="1200" baseline="0" dirty="0" err="1" smtClean="0"/>
              <a:t>ㅈ</a:t>
            </a:r>
            <a:r>
              <a:rPr lang="en-US" altLang="ko-KR" sz="1200" baseline="0" dirty="0" smtClean="0"/>
              <a:t>32</a:t>
            </a:r>
            <a:r>
              <a:rPr lang="ko-KR" altLang="en-US" sz="1200" baseline="0" dirty="0" err="1" smtClean="0"/>
              <a:t>ㅈㅂ</a:t>
            </a:r>
            <a:r>
              <a:rPr lang="en-US" altLang="ko-KR" sz="1200" baseline="0" dirty="0" smtClean="0"/>
              <a:t>1`2</a:t>
            </a:r>
            <a:r>
              <a:rPr lang="ko-KR" altLang="en-US" sz="1200" baseline="0" dirty="0" err="1" smtClean="0"/>
              <a:t>ㅂ</a:t>
            </a:r>
            <a:r>
              <a:rPr lang="en-US" altLang="ko-KR" sz="1200" baseline="0" dirty="0" smtClean="0"/>
              <a:t>2</a:t>
            </a:r>
            <a:r>
              <a:rPr lang="ko-KR" altLang="en-US" sz="1200" baseline="0" dirty="0" err="1" smtClean="0"/>
              <a:t>ㅂ</a:t>
            </a:r>
            <a:r>
              <a:rPr lang="en-US" altLang="ko-KR" sz="1200" baseline="0" dirty="0" smtClean="0"/>
              <a:t>`2</a:t>
            </a:r>
          </a:p>
          <a:p>
            <a:endParaRPr lang="en-US" altLang="ko-KR" sz="1200" baseline="0" dirty="0" smtClean="0"/>
          </a:p>
          <a:p>
            <a:r>
              <a:rPr lang="en-US" altLang="ko-KR" sz="1200" baseline="0" dirty="0" smtClean="0"/>
              <a:t>2223</a:t>
            </a:r>
            <a:r>
              <a:rPr lang="ko-KR" altLang="en-US" sz="1200" baseline="0" dirty="0" err="1" smtClean="0"/>
              <a:t>ㅈ</a:t>
            </a:r>
            <a:r>
              <a:rPr lang="en-US" altLang="ko-KR" sz="1200" baseline="0" dirty="0" smtClean="0"/>
              <a:t>3	</a:t>
            </a:r>
            <a:endParaRPr lang="en-US" altLang="ko-KR" sz="1200" dirty="0" smtClean="0"/>
          </a:p>
          <a:p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07532-7FC1-4E82-AA7F-182C5C11CB45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dirty="0" smtClean="0"/>
              <a:t>목적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전화스킬</a:t>
            </a:r>
            <a:endParaRPr lang="en-US" altLang="ko-KR" sz="1200" dirty="0" smtClean="0"/>
          </a:p>
          <a:p>
            <a:r>
              <a:rPr lang="ko-KR" altLang="en-US" sz="1200" baseline="0" dirty="0" smtClean="0"/>
              <a:t>방법 </a:t>
            </a:r>
            <a:r>
              <a:rPr lang="en-US" altLang="ko-KR" sz="1200" baseline="0" dirty="0" smtClean="0"/>
              <a:t>: </a:t>
            </a:r>
            <a:r>
              <a:rPr lang="ko-KR" altLang="en-US" sz="1200" baseline="0" dirty="0" smtClean="0"/>
              <a:t>영상</a:t>
            </a:r>
            <a:endParaRPr lang="en-US" altLang="ko-KR" sz="1200" baseline="0" dirty="0" smtClean="0"/>
          </a:p>
          <a:p>
            <a:r>
              <a:rPr lang="ko-KR" altLang="en-US" sz="1200" baseline="0" dirty="0" smtClean="0"/>
              <a:t>시간 </a:t>
            </a:r>
            <a:r>
              <a:rPr lang="en-US" altLang="ko-KR" sz="1200" baseline="0" dirty="0" smtClean="0"/>
              <a:t>: 3</a:t>
            </a:r>
            <a:r>
              <a:rPr lang="ko-KR" altLang="en-US" sz="1200" baseline="0" dirty="0" smtClean="0"/>
              <a:t>분</a:t>
            </a:r>
            <a:endParaRPr lang="en-US" altLang="ko-KR" sz="1200" dirty="0" smtClean="0"/>
          </a:p>
          <a:p>
            <a:r>
              <a:rPr lang="ko-KR" altLang="en-US" sz="1200" dirty="0" smtClean="0"/>
              <a:t>시나리오 </a:t>
            </a:r>
            <a:r>
              <a:rPr lang="en-US" altLang="ko-KR" sz="1200" dirty="0" smtClean="0"/>
              <a:t>: </a:t>
            </a:r>
          </a:p>
          <a:p>
            <a:endParaRPr lang="en-US" altLang="ko-KR" sz="1200" dirty="0" smtClean="0"/>
          </a:p>
          <a:p>
            <a:r>
              <a:rPr lang="ko-KR" altLang="en-US" sz="1200" dirty="0" smtClean="0"/>
              <a:t>팀에 혼자 있으나 전화는 계속 올 때가 있습니다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여러분들은 어떻게 하시겠습니까</a:t>
            </a:r>
            <a:r>
              <a:rPr lang="en-US" altLang="ko-KR" sz="1200" dirty="0" smtClean="0"/>
              <a:t>?</a:t>
            </a:r>
            <a:r>
              <a:rPr lang="en-US" altLang="ko-KR" sz="1200" baseline="0" dirty="0" smtClean="0"/>
              <a:t> </a:t>
            </a:r>
            <a:r>
              <a:rPr lang="ko-KR" altLang="en-US" sz="1200" baseline="0" dirty="0" smtClean="0"/>
              <a:t>많은 사람들이 지금 받고 있는 전화를 계속 받습니다</a:t>
            </a:r>
            <a:r>
              <a:rPr lang="en-US" altLang="ko-KR" sz="1200" baseline="0" dirty="0" smtClean="0"/>
              <a:t>.</a:t>
            </a:r>
            <a:endParaRPr lang="en-US" altLang="ko-KR" sz="1200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07532-7FC1-4E82-AA7F-182C5C11CB45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dirty="0" smtClean="0"/>
              <a:t>목적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조직 상하간의 관계를 이해한다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baseline="0" dirty="0" smtClean="0"/>
              <a:t>방법 </a:t>
            </a:r>
            <a:r>
              <a:rPr lang="en-US" altLang="ko-KR" sz="1200" baseline="0" dirty="0" smtClean="0"/>
              <a:t>: </a:t>
            </a:r>
            <a:r>
              <a:rPr lang="ko-KR" altLang="en-US" sz="1200" baseline="0" dirty="0" smtClean="0"/>
              <a:t>영상</a:t>
            </a:r>
            <a:endParaRPr lang="en-US" altLang="ko-KR" sz="1200" baseline="0" dirty="0" smtClean="0"/>
          </a:p>
          <a:p>
            <a:r>
              <a:rPr lang="ko-KR" altLang="en-US" sz="1200" baseline="0" dirty="0" smtClean="0"/>
              <a:t>시간 </a:t>
            </a:r>
            <a:r>
              <a:rPr lang="en-US" altLang="ko-KR" sz="1200" baseline="0" dirty="0" smtClean="0"/>
              <a:t>: 1</a:t>
            </a:r>
            <a:r>
              <a:rPr lang="ko-KR" altLang="en-US" sz="1200" baseline="0" dirty="0" smtClean="0"/>
              <a:t>분</a:t>
            </a:r>
            <a:endParaRPr lang="en-US" altLang="ko-KR" sz="1200" dirty="0" smtClean="0"/>
          </a:p>
          <a:p>
            <a:r>
              <a:rPr lang="ko-KR" altLang="en-US" sz="1200" dirty="0" smtClean="0"/>
              <a:t>시나리오 </a:t>
            </a:r>
            <a:r>
              <a:rPr lang="en-US" altLang="ko-KR" sz="1200" dirty="0" smtClean="0"/>
              <a:t>: </a:t>
            </a:r>
          </a:p>
          <a:p>
            <a:r>
              <a:rPr lang="ko-KR" altLang="en-US" sz="1200" dirty="0" smtClean="0"/>
              <a:t>더 높은 사람의 지시가 중요하다고</a:t>
            </a:r>
            <a:r>
              <a:rPr lang="ko-KR" altLang="en-US" sz="1200" baseline="0" dirty="0" smtClean="0"/>
              <a:t> 생각해서 그것 먼저 했는데 혼이 납니다</a:t>
            </a:r>
            <a:r>
              <a:rPr lang="en-US" altLang="ko-KR" sz="1200" baseline="0" dirty="0" smtClean="0"/>
              <a:t>.</a:t>
            </a:r>
          </a:p>
          <a:p>
            <a:r>
              <a:rPr lang="ko-KR" altLang="en-US" sz="1200" baseline="0" dirty="0" smtClean="0"/>
              <a:t>뭔가 억울한 느낌이 들지 않을까요</a:t>
            </a:r>
            <a:r>
              <a:rPr lang="en-US" altLang="ko-KR" sz="1200" baseline="0" dirty="0" smtClean="0"/>
              <a:t>? </a:t>
            </a:r>
            <a:r>
              <a:rPr lang="ko-KR" altLang="en-US" sz="1200" baseline="0" dirty="0" smtClean="0"/>
              <a:t>어떻게 하면 이런 일이 발생하지 않을까요</a:t>
            </a:r>
            <a:r>
              <a:rPr lang="en-US" altLang="ko-KR" sz="1200" baseline="0" dirty="0" smtClean="0"/>
              <a:t>?</a:t>
            </a:r>
            <a:endParaRPr lang="en-US" altLang="ko-KR" sz="1200" dirty="0" smtClean="0"/>
          </a:p>
          <a:p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07532-7FC1-4E82-AA7F-182C5C11CB45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dirty="0" smtClean="0"/>
              <a:t>목적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팀장 </a:t>
            </a:r>
            <a:r>
              <a:rPr lang="ko-KR" altLang="en-US" sz="1200" dirty="0" err="1" smtClean="0"/>
              <a:t>부재시</a:t>
            </a:r>
            <a:r>
              <a:rPr lang="ko-KR" altLang="en-US" sz="1200" dirty="0" smtClean="0"/>
              <a:t> 단순 보고로 인한 불만 사항 이해</a:t>
            </a:r>
            <a:endParaRPr lang="en-US" altLang="ko-KR" sz="1200" dirty="0" smtClean="0"/>
          </a:p>
          <a:p>
            <a:r>
              <a:rPr lang="ko-KR" altLang="en-US" sz="1200" baseline="0" dirty="0" smtClean="0"/>
              <a:t>방법 </a:t>
            </a:r>
            <a:r>
              <a:rPr lang="en-US" altLang="ko-KR" sz="1200" baseline="0" dirty="0" smtClean="0"/>
              <a:t>: </a:t>
            </a:r>
            <a:r>
              <a:rPr lang="ko-KR" altLang="en-US" sz="1200" baseline="0" dirty="0" smtClean="0"/>
              <a:t>강의</a:t>
            </a:r>
            <a:endParaRPr lang="en-US" altLang="ko-KR" sz="1200" baseline="0" dirty="0" smtClean="0"/>
          </a:p>
          <a:p>
            <a:r>
              <a:rPr lang="ko-KR" altLang="en-US" sz="1200" baseline="0" dirty="0" smtClean="0"/>
              <a:t>시간 </a:t>
            </a:r>
            <a:r>
              <a:rPr lang="en-US" altLang="ko-KR" sz="1200" baseline="0" dirty="0" smtClean="0"/>
              <a:t>: 1</a:t>
            </a:r>
            <a:r>
              <a:rPr lang="ko-KR" altLang="en-US" sz="1200" baseline="0" dirty="0" smtClean="0"/>
              <a:t>분</a:t>
            </a:r>
            <a:endParaRPr lang="en-US" altLang="ko-KR" sz="1200" dirty="0" smtClean="0"/>
          </a:p>
          <a:p>
            <a:r>
              <a:rPr lang="ko-KR" altLang="en-US" sz="1200" dirty="0" smtClean="0"/>
              <a:t>시나리오 </a:t>
            </a:r>
            <a:r>
              <a:rPr lang="en-US" altLang="ko-KR" sz="1200" dirty="0" smtClean="0"/>
              <a:t>:</a:t>
            </a:r>
          </a:p>
          <a:p>
            <a:r>
              <a:rPr lang="ko-KR" altLang="en-US" sz="1200" dirty="0" smtClean="0"/>
              <a:t>실컷 작성한 보고서인데 팀장님의 불만이 발생합니다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그럼 어떻게 해야 할까요</a:t>
            </a:r>
            <a:r>
              <a:rPr lang="en-US" altLang="ko-KR" sz="1200" dirty="0" smtClean="0"/>
              <a:t>?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07532-7FC1-4E82-AA7F-182C5C11CB45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dirty="0" smtClean="0"/>
              <a:t>목적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팀장 </a:t>
            </a:r>
            <a:r>
              <a:rPr lang="ko-KR" altLang="en-US" sz="1200" dirty="0" err="1" smtClean="0"/>
              <a:t>부재시</a:t>
            </a:r>
            <a:r>
              <a:rPr lang="ko-KR" altLang="en-US" sz="1200" dirty="0" smtClean="0"/>
              <a:t> 단순 보고로 인한 불만 사항 이해</a:t>
            </a:r>
            <a:endParaRPr lang="en-US" altLang="ko-KR" sz="1200" dirty="0" smtClean="0"/>
          </a:p>
          <a:p>
            <a:r>
              <a:rPr lang="ko-KR" altLang="en-US" sz="1200" baseline="0" dirty="0" smtClean="0"/>
              <a:t>방법 </a:t>
            </a:r>
            <a:r>
              <a:rPr lang="en-US" altLang="ko-KR" sz="1200" baseline="0" dirty="0" smtClean="0"/>
              <a:t>: </a:t>
            </a:r>
            <a:r>
              <a:rPr lang="ko-KR" altLang="en-US" sz="1200" baseline="0" dirty="0" smtClean="0"/>
              <a:t>강의</a:t>
            </a:r>
            <a:endParaRPr lang="en-US" altLang="ko-KR" sz="1200" baseline="0" dirty="0" smtClean="0"/>
          </a:p>
          <a:p>
            <a:r>
              <a:rPr lang="ko-KR" altLang="en-US" sz="1200" baseline="0" dirty="0" smtClean="0"/>
              <a:t>시간 </a:t>
            </a:r>
            <a:r>
              <a:rPr lang="en-US" altLang="ko-KR" sz="1200" baseline="0" dirty="0" smtClean="0"/>
              <a:t>: 1</a:t>
            </a:r>
            <a:r>
              <a:rPr lang="ko-KR" altLang="en-US" sz="1200" baseline="0" dirty="0" smtClean="0"/>
              <a:t>분</a:t>
            </a:r>
            <a:endParaRPr lang="en-US" altLang="ko-KR" sz="1200" dirty="0" smtClean="0"/>
          </a:p>
          <a:p>
            <a:r>
              <a:rPr lang="ko-KR" altLang="en-US" sz="1200" dirty="0" smtClean="0"/>
              <a:t>시나리오 </a:t>
            </a:r>
            <a:r>
              <a:rPr lang="en-US" altLang="ko-KR" sz="1200" dirty="0" smtClean="0"/>
              <a:t>:</a:t>
            </a:r>
          </a:p>
          <a:p>
            <a:r>
              <a:rPr lang="ko-KR" altLang="en-US" sz="1200" dirty="0" smtClean="0"/>
              <a:t>실컷 작성한 보고서인데 팀장님의 불만이 발생합니다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그럼 어떻게 해야 할까요</a:t>
            </a:r>
            <a:r>
              <a:rPr lang="en-US" altLang="ko-KR" sz="1200" dirty="0" smtClean="0"/>
              <a:t>?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07532-7FC1-4E82-AA7F-182C5C11CB45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sz="1050" dirty="0" smtClean="0"/>
              <a:t>목적 </a:t>
            </a:r>
            <a:r>
              <a:rPr lang="en-US" altLang="ko-KR" sz="1050" dirty="0" smtClean="0"/>
              <a:t>: </a:t>
            </a:r>
            <a:r>
              <a:rPr lang="ko-KR" altLang="en-US" sz="1050" dirty="0" smtClean="0"/>
              <a:t>취업 초반</a:t>
            </a:r>
            <a:r>
              <a:rPr lang="ko-KR" altLang="en-US" sz="1050" baseline="0" dirty="0" smtClean="0"/>
              <a:t> 업무 시 직립보행을 적극 활용하라</a:t>
            </a:r>
            <a:endParaRPr lang="en-US" altLang="ko-KR" sz="1050" dirty="0" smtClean="0"/>
          </a:p>
          <a:p>
            <a:r>
              <a:rPr lang="ko-KR" altLang="en-US" sz="1050" baseline="0" dirty="0" smtClean="0"/>
              <a:t>방법 </a:t>
            </a:r>
            <a:r>
              <a:rPr lang="en-US" altLang="ko-KR" sz="1050" baseline="0" dirty="0" smtClean="0"/>
              <a:t>: </a:t>
            </a:r>
            <a:r>
              <a:rPr lang="ko-KR" altLang="en-US" sz="1050" baseline="0" dirty="0" smtClean="0"/>
              <a:t>강의</a:t>
            </a:r>
            <a:endParaRPr lang="en-US" altLang="ko-KR" sz="1050" baseline="0" dirty="0" smtClean="0"/>
          </a:p>
          <a:p>
            <a:r>
              <a:rPr lang="ko-KR" altLang="en-US" sz="1050" baseline="0" dirty="0" smtClean="0"/>
              <a:t>시간 </a:t>
            </a:r>
            <a:r>
              <a:rPr lang="en-US" altLang="ko-KR" sz="1050" baseline="0" dirty="0" smtClean="0"/>
              <a:t>: 3</a:t>
            </a:r>
            <a:r>
              <a:rPr lang="ko-KR" altLang="en-US" sz="1050" baseline="0" dirty="0" smtClean="0"/>
              <a:t>분</a:t>
            </a:r>
            <a:endParaRPr lang="en-US" altLang="ko-KR" sz="1050" dirty="0" smtClean="0"/>
          </a:p>
          <a:p>
            <a:r>
              <a:rPr lang="ko-KR" altLang="en-US" sz="1050" dirty="0" smtClean="0"/>
              <a:t>시나리오 </a:t>
            </a:r>
            <a:r>
              <a:rPr lang="en-US" altLang="ko-KR" sz="1050" dirty="0" smtClean="0"/>
              <a:t>: </a:t>
            </a:r>
          </a:p>
          <a:p>
            <a:endParaRPr lang="en-US" altLang="ko-KR" sz="1050" dirty="0" smtClean="0"/>
          </a:p>
          <a:p>
            <a:r>
              <a:rPr lang="ko-KR" altLang="en-US" sz="1050" dirty="0" smtClean="0"/>
              <a:t>신입사원도</a:t>
            </a:r>
            <a:r>
              <a:rPr lang="en-US" altLang="ko-KR" sz="1050" dirty="0" smtClean="0"/>
              <a:t>, </a:t>
            </a:r>
            <a:r>
              <a:rPr lang="ko-KR" altLang="en-US" sz="1050" dirty="0" smtClean="0"/>
              <a:t>장기 인턴사원도</a:t>
            </a:r>
            <a:r>
              <a:rPr lang="en-US" altLang="ko-KR" sz="1050" dirty="0" smtClean="0"/>
              <a:t>, </a:t>
            </a:r>
            <a:r>
              <a:rPr lang="ko-KR" altLang="en-US" sz="1050" dirty="0" smtClean="0"/>
              <a:t>취업을 나가서도 처음에는 단순한 정리 업무만 지시합니다</a:t>
            </a:r>
            <a:r>
              <a:rPr lang="en-US" altLang="ko-KR" sz="1050" dirty="0" smtClean="0"/>
              <a:t>.</a:t>
            </a:r>
          </a:p>
          <a:p>
            <a:endParaRPr lang="en-US" altLang="ko-KR" sz="1050" dirty="0" smtClean="0"/>
          </a:p>
          <a:p>
            <a:r>
              <a:rPr lang="ko-KR" altLang="en-US" sz="1050" dirty="0" smtClean="0"/>
              <a:t>엄청난 양의 자료정리</a:t>
            </a:r>
            <a:r>
              <a:rPr lang="en-US" altLang="ko-KR" sz="1050" dirty="0" smtClean="0"/>
              <a:t>, </a:t>
            </a:r>
            <a:r>
              <a:rPr lang="ko-KR" altLang="en-US" sz="1050" dirty="0" smtClean="0"/>
              <a:t>창고정리</a:t>
            </a:r>
            <a:r>
              <a:rPr lang="en-US" altLang="ko-KR" sz="1050" dirty="0" smtClean="0"/>
              <a:t>… </a:t>
            </a:r>
            <a:r>
              <a:rPr lang="ko-KR" altLang="en-US" sz="1050" dirty="0" smtClean="0"/>
              <a:t>심지어 그냥 대기 시키기도 합니다</a:t>
            </a:r>
            <a:r>
              <a:rPr lang="en-US" altLang="ko-KR" sz="1050" dirty="0" smtClean="0"/>
              <a:t>.(</a:t>
            </a:r>
            <a:r>
              <a:rPr lang="ko-KR" altLang="en-US" sz="1050" dirty="0" smtClean="0"/>
              <a:t>오늘부터 출근 동영상 시청</a:t>
            </a:r>
            <a:r>
              <a:rPr lang="en-US" altLang="ko-KR" sz="1050" dirty="0" smtClean="0"/>
              <a:t>)</a:t>
            </a:r>
          </a:p>
          <a:p>
            <a:r>
              <a:rPr lang="ko-KR" altLang="en-US" sz="1050" dirty="0" smtClean="0"/>
              <a:t>이건 당연한 순서입니다</a:t>
            </a:r>
            <a:r>
              <a:rPr lang="en-US" altLang="ko-KR" sz="1050" dirty="0" smtClean="0"/>
              <a:t>.</a:t>
            </a:r>
          </a:p>
          <a:p>
            <a:endParaRPr lang="en-US" altLang="ko-KR" sz="1050" dirty="0" smtClean="0"/>
          </a:p>
          <a:p>
            <a:r>
              <a:rPr lang="en-US" altLang="ko-KR" sz="1050" dirty="0" smtClean="0"/>
              <a:t>(</a:t>
            </a:r>
            <a:r>
              <a:rPr lang="ko-KR" altLang="en-US" sz="1050" dirty="0" err="1" smtClean="0"/>
              <a:t>한명</a:t>
            </a:r>
            <a:r>
              <a:rPr lang="ko-KR" altLang="en-US" sz="1050" dirty="0" smtClean="0"/>
              <a:t> 지적하며</a:t>
            </a:r>
            <a:r>
              <a:rPr lang="en-US" altLang="ko-KR" sz="1050" dirty="0" smtClean="0"/>
              <a:t>)</a:t>
            </a:r>
          </a:p>
          <a:p>
            <a:r>
              <a:rPr lang="en-US" altLang="ko-KR" sz="1050" dirty="0" smtClean="0"/>
              <a:t>00</a:t>
            </a:r>
            <a:r>
              <a:rPr lang="ko-KR" altLang="en-US" sz="1050" dirty="0" smtClean="0"/>
              <a:t>학생 </a:t>
            </a:r>
            <a:r>
              <a:rPr lang="ko-KR" altLang="en-US" sz="1050" dirty="0" err="1" smtClean="0"/>
              <a:t>영업팀의</a:t>
            </a:r>
            <a:r>
              <a:rPr lang="ko-KR" altLang="en-US" sz="1050" dirty="0" smtClean="0"/>
              <a:t> 과장이라고 가정 합시다</a:t>
            </a:r>
            <a:r>
              <a:rPr lang="en-US" altLang="ko-KR" sz="1050" dirty="0" smtClean="0"/>
              <a:t>(</a:t>
            </a:r>
            <a:r>
              <a:rPr lang="ko-KR" altLang="en-US" sz="1050" dirty="0" smtClean="0"/>
              <a:t>오</a:t>
            </a:r>
            <a:r>
              <a:rPr lang="en-US" altLang="ko-KR" sz="1050" dirty="0" smtClean="0"/>
              <a:t>~ </a:t>
            </a:r>
            <a:r>
              <a:rPr lang="ko-KR" altLang="en-US" sz="1050" dirty="0" smtClean="0"/>
              <a:t>과장님</a:t>
            </a:r>
            <a:r>
              <a:rPr lang="en-US" altLang="ko-KR" sz="1050" dirty="0" smtClean="0"/>
              <a:t>~ </a:t>
            </a:r>
            <a:r>
              <a:rPr lang="ko-KR" altLang="en-US" sz="1050" dirty="0" err="1" smtClean="0"/>
              <a:t>끝발</a:t>
            </a:r>
            <a:r>
              <a:rPr lang="ko-KR" altLang="en-US" sz="1050" dirty="0" smtClean="0"/>
              <a:t> 좋아요</a:t>
            </a:r>
            <a:r>
              <a:rPr lang="en-US" altLang="ko-KR" sz="1050" dirty="0" smtClean="0"/>
              <a:t>~^^)</a:t>
            </a:r>
          </a:p>
          <a:p>
            <a:r>
              <a:rPr lang="en-US" altLang="ko-KR" sz="1050" dirty="0" smtClean="0"/>
              <a:t>1</a:t>
            </a:r>
            <a:r>
              <a:rPr lang="ko-KR" altLang="en-US" sz="1050" dirty="0" smtClean="0"/>
              <a:t>억의 매출을 올릴 수 있는 중요한 일인데 잘못하면 </a:t>
            </a:r>
            <a:r>
              <a:rPr lang="en-US" altLang="ko-KR" sz="1050" dirty="0" smtClean="0"/>
              <a:t>5</a:t>
            </a:r>
            <a:r>
              <a:rPr lang="ko-KR" altLang="en-US" sz="1050" dirty="0" err="1" smtClean="0"/>
              <a:t>천만원의</a:t>
            </a:r>
            <a:r>
              <a:rPr lang="ko-KR" altLang="en-US" sz="1050" dirty="0" smtClean="0"/>
              <a:t> 손해가 발생할 수 있는 일입니다</a:t>
            </a:r>
            <a:r>
              <a:rPr lang="en-US" altLang="ko-KR" sz="1050" dirty="0" smtClean="0"/>
              <a:t>. </a:t>
            </a:r>
            <a:r>
              <a:rPr lang="ko-KR" altLang="en-US" sz="1050" dirty="0" smtClean="0"/>
              <a:t>그 책임은 지시를 내리는 과장님에게 </a:t>
            </a:r>
            <a:r>
              <a:rPr lang="ko-KR" altLang="en-US" sz="1050" dirty="0" err="1" smtClean="0"/>
              <a:t>있구요</a:t>
            </a:r>
            <a:r>
              <a:rPr lang="en-US" altLang="ko-KR" sz="1050" dirty="0" smtClean="0"/>
              <a:t>.</a:t>
            </a:r>
          </a:p>
          <a:p>
            <a:r>
              <a:rPr lang="ko-KR" altLang="en-US" sz="1050" dirty="0" smtClean="0"/>
              <a:t>신입사원과 하시겠습니까</a:t>
            </a:r>
            <a:r>
              <a:rPr lang="en-US" altLang="ko-KR" sz="1050" dirty="0" smtClean="0"/>
              <a:t>?</a:t>
            </a:r>
            <a:r>
              <a:rPr lang="en-US" altLang="ko-KR" sz="1050" baseline="0" dirty="0" smtClean="0"/>
              <a:t> </a:t>
            </a:r>
            <a:r>
              <a:rPr lang="ko-KR" altLang="en-US" sz="1050" baseline="0" dirty="0" smtClean="0"/>
              <a:t>아니면 입사</a:t>
            </a:r>
            <a:r>
              <a:rPr lang="en-US" altLang="ko-KR" sz="1050" baseline="0" dirty="0" smtClean="0"/>
              <a:t> 5</a:t>
            </a:r>
            <a:r>
              <a:rPr lang="ko-KR" altLang="en-US" sz="1050" baseline="0" dirty="0" err="1" smtClean="0"/>
              <a:t>년차인</a:t>
            </a:r>
            <a:r>
              <a:rPr lang="ko-KR" altLang="en-US" sz="1050" baseline="0" dirty="0" smtClean="0"/>
              <a:t> 대리와 하시겠습니까</a:t>
            </a:r>
            <a:r>
              <a:rPr lang="en-US" altLang="ko-KR" sz="1050" baseline="0" dirty="0" smtClean="0"/>
              <a:t>?</a:t>
            </a:r>
          </a:p>
          <a:p>
            <a:endParaRPr lang="en-US" altLang="ko-KR" sz="1050" dirty="0" smtClean="0"/>
          </a:p>
          <a:p>
            <a:r>
              <a:rPr lang="ko-KR" altLang="en-US" sz="1050" dirty="0" smtClean="0"/>
              <a:t>그래서 신입에게는</a:t>
            </a:r>
            <a:r>
              <a:rPr lang="ko-KR" altLang="en-US" sz="1050" baseline="0" dirty="0" smtClean="0"/>
              <a:t> 기본 역량이 검증될 때까지는</a:t>
            </a:r>
            <a:endParaRPr lang="en-US" altLang="ko-KR" sz="1050" baseline="0" dirty="0" smtClean="0"/>
          </a:p>
          <a:p>
            <a:r>
              <a:rPr lang="ko-KR" altLang="en-US" sz="1050" dirty="0" err="1" smtClean="0"/>
              <a:t>리스크가</a:t>
            </a:r>
            <a:r>
              <a:rPr lang="ko-KR" altLang="en-US" sz="1050" dirty="0" smtClean="0"/>
              <a:t> 적은 일을 부여</a:t>
            </a:r>
            <a:r>
              <a:rPr lang="ko-KR" altLang="en-US" sz="1050" baseline="0" dirty="0" smtClean="0"/>
              <a:t> 하면서 </a:t>
            </a:r>
            <a:r>
              <a:rPr lang="ko-KR" altLang="en-US" sz="1050" dirty="0" smtClean="0"/>
              <a:t>여러분들의 조직 커뮤니케이션과</a:t>
            </a:r>
            <a:r>
              <a:rPr lang="en-US" altLang="ko-KR" sz="1050" dirty="0" smtClean="0"/>
              <a:t>, </a:t>
            </a:r>
            <a:r>
              <a:rPr lang="ko-KR" altLang="en-US" sz="1050" dirty="0" smtClean="0"/>
              <a:t>조직 적응력을 테스트하고 </a:t>
            </a:r>
            <a:endParaRPr lang="en-US" altLang="ko-KR" sz="1050" dirty="0" smtClean="0"/>
          </a:p>
          <a:p>
            <a:r>
              <a:rPr lang="ko-KR" altLang="en-US" sz="1050" dirty="0" smtClean="0"/>
              <a:t>미비한 부분을 교육하여 보완하기 위해 중요도가 낮은</a:t>
            </a:r>
            <a:r>
              <a:rPr lang="ko-KR" altLang="en-US" sz="1050" baseline="0" dirty="0" smtClean="0"/>
              <a:t> 업무를 지시하는 겁니다</a:t>
            </a:r>
            <a:r>
              <a:rPr lang="en-US" altLang="ko-KR" sz="1050" baseline="0" dirty="0" smtClean="0"/>
              <a:t>.</a:t>
            </a:r>
          </a:p>
          <a:p>
            <a:endParaRPr lang="en-US" altLang="ko-KR" sz="1050" baseline="0" dirty="0" smtClean="0"/>
          </a:p>
          <a:p>
            <a:r>
              <a:rPr lang="ko-KR" altLang="en-US" sz="1050" baseline="0" dirty="0" smtClean="0"/>
              <a:t>이 중요하지 않은 작은 일을 수행할 때 오늘 학습한 직립보행을 적극 활용하시기 바랍니다</a:t>
            </a:r>
            <a:r>
              <a:rPr lang="en-US" altLang="ko-KR" sz="1050" baseline="0" dirty="0" smtClean="0"/>
              <a:t>.</a:t>
            </a:r>
          </a:p>
          <a:p>
            <a:r>
              <a:rPr lang="ko-KR" altLang="en-US" sz="1050" baseline="0" dirty="0" smtClean="0"/>
              <a:t>자료 정리하시고 메일 보낼 때 오늘 </a:t>
            </a:r>
            <a:r>
              <a:rPr lang="ko-KR" altLang="en-US" sz="1050" baseline="0" dirty="0" err="1" smtClean="0"/>
              <a:t>말씀드린</a:t>
            </a:r>
            <a:r>
              <a:rPr lang="ko-KR" altLang="en-US" sz="1050" baseline="0" dirty="0" smtClean="0"/>
              <a:t> 방법으로 메일을 보내시고</a:t>
            </a:r>
            <a:r>
              <a:rPr lang="en-US" altLang="ko-KR" sz="1050" baseline="0" dirty="0" smtClean="0"/>
              <a:t>, </a:t>
            </a:r>
          </a:p>
          <a:p>
            <a:r>
              <a:rPr lang="ko-KR" altLang="en-US" sz="1050" baseline="0" dirty="0" smtClean="0"/>
              <a:t>창고를 정리하고 결과 </a:t>
            </a:r>
            <a:r>
              <a:rPr lang="ko-KR" altLang="en-US" sz="1050" baseline="0" dirty="0" err="1" smtClean="0"/>
              <a:t>보고시</a:t>
            </a:r>
            <a:r>
              <a:rPr lang="ko-KR" altLang="en-US" sz="1050" baseline="0" dirty="0" smtClean="0"/>
              <a:t> 직립보행을 보고하시고</a:t>
            </a:r>
            <a:endParaRPr lang="en-US" altLang="ko-KR" sz="1050" baseline="0" dirty="0" smtClean="0"/>
          </a:p>
          <a:p>
            <a:r>
              <a:rPr lang="ko-KR" altLang="en-US" sz="1050" baseline="0" dirty="0" smtClean="0"/>
              <a:t>일찍 출근하고</a:t>
            </a:r>
            <a:r>
              <a:rPr lang="en-US" altLang="ko-KR" sz="1050" baseline="0" dirty="0" smtClean="0"/>
              <a:t>, </a:t>
            </a:r>
            <a:r>
              <a:rPr lang="ko-KR" altLang="en-US" sz="1050" baseline="0" dirty="0" smtClean="0"/>
              <a:t>일이 없더라도 전에 배운 것</a:t>
            </a:r>
            <a:r>
              <a:rPr lang="en-US" altLang="ko-KR" sz="1050" baseline="0" dirty="0" smtClean="0"/>
              <a:t>, </a:t>
            </a:r>
            <a:r>
              <a:rPr lang="ko-KR" altLang="en-US" sz="1050" baseline="0" dirty="0" smtClean="0"/>
              <a:t>선배 책상에 있는 책을 공부하시기 바랍니다</a:t>
            </a:r>
            <a:r>
              <a:rPr lang="en-US" altLang="ko-KR" sz="1050" baseline="0" dirty="0" smtClean="0"/>
              <a:t>.</a:t>
            </a:r>
          </a:p>
          <a:p>
            <a:endParaRPr lang="en-US" altLang="ko-KR" sz="1050" baseline="0" dirty="0" smtClean="0"/>
          </a:p>
          <a:p>
            <a:r>
              <a:rPr lang="ko-KR" altLang="en-US" sz="1050" baseline="0" dirty="0" smtClean="0"/>
              <a:t>직립보행이 여러분들을 취업으로 안내해 드릴 겁니다</a:t>
            </a:r>
            <a:r>
              <a:rPr lang="en-US" altLang="ko-KR" sz="1050" baseline="0" dirty="0" smtClean="0"/>
              <a:t>.</a:t>
            </a:r>
          </a:p>
          <a:p>
            <a:r>
              <a:rPr lang="ko-KR" altLang="en-US" sz="1050" baseline="0" dirty="0" smtClean="0"/>
              <a:t>감사합니다</a:t>
            </a:r>
            <a:r>
              <a:rPr lang="en-US" altLang="ko-KR" sz="1050" baseline="0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07532-7FC1-4E82-AA7F-182C5C11CB45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155E0-99ED-49BE-AE78-70CCE06F520B}" type="datetime1">
              <a:rPr lang="ko-KR" altLang="en-US" smtClean="0"/>
              <a:pPr/>
              <a:t>2019-08-31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HRD</a:t>
            </a:r>
            <a:r>
              <a:rPr lang="ko-KR" altLang="en-US" smtClean="0"/>
              <a:t>실무 특강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475D9-518B-4B86-A549-71E53BAB7DE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green.jpg"/>
          <p:cNvPicPr>
            <a:picLocks noChangeAspect="1"/>
          </p:cNvPicPr>
          <p:nvPr userDrawn="1"/>
        </p:nvPicPr>
        <p:blipFill>
          <a:blip r:embed="rId2" cstate="print"/>
          <a:srcRect l="1515" t="26137" r="3799" b="5585"/>
          <a:stretch>
            <a:fillRect/>
          </a:stretch>
        </p:blipFill>
        <p:spPr>
          <a:xfrm>
            <a:off x="0" y="0"/>
            <a:ext cx="9144000" cy="1052736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6851104" cy="562074"/>
          </a:xfrm>
        </p:spPr>
        <p:txBody>
          <a:bodyPr>
            <a:noAutofit/>
          </a:bodyPr>
          <a:lstStyle>
            <a:lvl1pPr algn="l">
              <a:defRPr sz="2800" b="1"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80B3-332B-4DFB-B9D3-2F4E2A2B4D34}" type="datetime1">
              <a:rPr lang="ko-KR" altLang="en-US" smtClean="0"/>
              <a:pPr/>
              <a:t>2019-08-31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HRD</a:t>
            </a:r>
            <a:r>
              <a:rPr lang="ko-KR" altLang="en-US" smtClean="0"/>
              <a:t>실무 특강</a:t>
            </a:r>
            <a:endParaRPr lang="ko-KR" altLang="en-US"/>
          </a:p>
        </p:txBody>
      </p:sp>
      <p:pic>
        <p:nvPicPr>
          <p:cNvPr id="9" name="그림 8" descr="로고_직립보행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145211" y="104724"/>
            <a:ext cx="891285" cy="371948"/>
          </a:xfrm>
          <a:prstGeom prst="rect">
            <a:avLst/>
          </a:prstGeom>
        </p:spPr>
      </p:pic>
      <p:pic>
        <p:nvPicPr>
          <p:cNvPr id="11" name="Picture 4" descr="이미지"/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86" t="82767" r="24933" b="4033"/>
          <a:stretch>
            <a:fillRect/>
          </a:stretch>
        </p:blipFill>
        <p:spPr bwMode="auto">
          <a:xfrm>
            <a:off x="7330440" y="6505200"/>
            <a:ext cx="1489710" cy="30817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66B71-ADAA-4919-8903-2582647F2232}" type="datetime1">
              <a:rPr lang="ko-KR" altLang="en-US" smtClean="0"/>
              <a:pPr/>
              <a:t>2019-08-31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HRD</a:t>
            </a:r>
            <a:r>
              <a:rPr lang="ko-KR" altLang="en-US" smtClean="0"/>
              <a:t>실무 특강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475D9-518B-4B86-A549-71E53BAB7DE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65B08-6E3C-4C8B-A977-64570CCD56FB}" type="datetime1">
              <a:rPr lang="ko-KR" altLang="en-US" smtClean="0"/>
              <a:pPr/>
              <a:t>2019-08-31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HRD</a:t>
            </a:r>
            <a:r>
              <a:rPr lang="ko-KR" altLang="en-US" smtClean="0"/>
              <a:t>실무 특강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475D9-518B-4B86-A549-71E53BAB7DE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E9C0C-4624-4466-BB15-C828FB9C7ED9}" type="datetime1">
              <a:rPr lang="ko-KR" altLang="en-US" smtClean="0"/>
              <a:pPr/>
              <a:t>2019-08-31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HRD</a:t>
            </a:r>
            <a:r>
              <a:rPr lang="ko-KR" altLang="en-US" smtClean="0"/>
              <a:t>실무 특강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475D9-518B-4B86-A549-71E53BAB7DE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CC9A5-A3CA-4D62-820D-CE9E3EDF3929}" type="datetime1">
              <a:rPr lang="ko-KR" altLang="en-US" smtClean="0"/>
              <a:pPr/>
              <a:t>2019-08-31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HRD</a:t>
            </a:r>
            <a:r>
              <a:rPr lang="ko-KR" altLang="en-US" smtClean="0"/>
              <a:t>실무 특강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475D9-518B-4B86-A549-71E53BAB7DE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8A55A-F95D-4156-84B2-3E9F9FA6DAFA}" type="datetime1">
              <a:rPr lang="ko-KR" altLang="en-US" smtClean="0"/>
              <a:pPr/>
              <a:t>2019-08-31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HRD</a:t>
            </a:r>
            <a:r>
              <a:rPr lang="ko-KR" altLang="en-US" smtClean="0"/>
              <a:t>실무 특강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475D9-518B-4B86-A549-71E53BAB7DE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FC6F8-F5A8-47A0-9F03-328B08BC6963}" type="datetime1">
              <a:rPr lang="ko-KR" altLang="en-US" smtClean="0"/>
              <a:pPr/>
              <a:t>2019-08-31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HRD</a:t>
            </a:r>
            <a:r>
              <a:rPr lang="ko-KR" altLang="en-US" smtClean="0"/>
              <a:t>실무 특강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475D9-518B-4B86-A549-71E53BAB7DE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39776-5E54-4E1C-A29F-1189A6A9FC12}" type="datetime1">
              <a:rPr lang="ko-KR" altLang="en-US" smtClean="0"/>
              <a:pPr/>
              <a:t>2019-08-31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HRD</a:t>
            </a:r>
            <a:r>
              <a:rPr lang="ko-KR" altLang="en-US" smtClean="0"/>
              <a:t>실무 특강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475D9-518B-4B86-A549-71E53BAB7DE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811C7-CB15-423C-9595-E389F62AF48D}" type="datetime1">
              <a:rPr lang="ko-KR" altLang="en-US" smtClean="0"/>
              <a:pPr/>
              <a:t>2019-08-31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HRD</a:t>
            </a:r>
            <a:r>
              <a:rPr lang="ko-KR" altLang="en-US" smtClean="0"/>
              <a:t>실무 특강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475D9-518B-4B86-A549-71E53BAB7DE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E3A8-9045-4144-ABF7-F295D12CF15B}" type="datetime1">
              <a:rPr lang="ko-KR" altLang="en-US" smtClean="0"/>
              <a:pPr/>
              <a:t>2019-08-31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HRD</a:t>
            </a:r>
            <a:r>
              <a:rPr lang="ko-KR" altLang="en-US" smtClean="0"/>
              <a:t>실무 특강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475D9-518B-4B86-A549-71E53BAB7DE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DAD59-FB06-4FE9-A361-49E9562A4C95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2019-08-31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448251"/>
            <a:ext cx="2895600" cy="365125"/>
          </a:xfrm>
        </p:spPr>
        <p:txBody>
          <a:bodyPr/>
          <a:lstStyle/>
          <a:p>
            <a:r>
              <a:rPr lang="en-US" altLang="ko-KR" dirty="0" smtClean="0">
                <a:solidFill>
                  <a:prstClr val="black">
                    <a:tint val="75000"/>
                  </a:prstClr>
                </a:solidFill>
              </a:rPr>
              <a:t>HRD</a:t>
            </a:r>
            <a:r>
              <a:rPr lang="ko-KR" altLang="en-US" dirty="0" smtClean="0">
                <a:solidFill>
                  <a:prstClr val="black">
                    <a:tint val="75000"/>
                  </a:prstClr>
                </a:solidFill>
              </a:rPr>
              <a:t>실무 특강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172400" y="6453336"/>
            <a:ext cx="504056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DDA4D534-E704-4D0C-8184-60FBB1824AA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pSp>
        <p:nvGrpSpPr>
          <p:cNvPr id="3" name="그룹 109"/>
          <p:cNvGrpSpPr/>
          <p:nvPr userDrawn="1"/>
        </p:nvGrpSpPr>
        <p:grpSpPr>
          <a:xfrm>
            <a:off x="0" y="-3016"/>
            <a:ext cx="9144000" cy="541838"/>
            <a:chOff x="1043608" y="-3016"/>
            <a:chExt cx="8100392" cy="54183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9" name="직사각형 8"/>
            <p:cNvSpPr/>
            <p:nvPr/>
          </p:nvSpPr>
          <p:spPr>
            <a:xfrm>
              <a:off x="5796136" y="-1"/>
              <a:ext cx="3347864" cy="5388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한쪽 모서리가 둥근 사각형 9"/>
            <p:cNvSpPr/>
            <p:nvPr/>
          </p:nvSpPr>
          <p:spPr>
            <a:xfrm rot="10800000">
              <a:off x="1043608" y="-3016"/>
              <a:ext cx="286604" cy="539999"/>
            </a:xfrm>
            <a:prstGeom prst="round1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1330212" y="-1"/>
              <a:ext cx="5402029" cy="53882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0"/>
            <a:ext cx="6408712" cy="548680"/>
          </a:xfrm>
        </p:spPr>
        <p:txBody>
          <a:bodyPr>
            <a:normAutofit/>
          </a:bodyPr>
          <a:lstStyle>
            <a:lvl1pPr marL="0" algn="l" defTabSz="914400" rtl="0" eaLnBrk="1" latinLnBrk="1" hangingPunct="1">
              <a:defRPr lang="ko-KR" altLang="en-US" sz="1800" b="1" kern="1200" dirty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슬라이드 번호 개체 틀 6"/>
          <p:cNvSpPr txBox="1">
            <a:spLocks/>
          </p:cNvSpPr>
          <p:nvPr userDrawn="1"/>
        </p:nvSpPr>
        <p:spPr>
          <a:xfrm>
            <a:off x="8460432" y="6453336"/>
            <a:ext cx="5040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/31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1EAB7302-A790-4E46-BCF6-A79574E73118}" type="datetime1">
              <a:rPr lang="ko-KR" altLang="en-US" smtClean="0"/>
              <a:pPr/>
              <a:t>2019-08-31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en-US" altLang="ko-KR" smtClean="0"/>
              <a:t>HRD</a:t>
            </a:r>
            <a:r>
              <a:rPr lang="ko-KR" altLang="en-US" smtClean="0"/>
              <a:t>실무 특강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ADC475D9-518B-4B86-A549-71E53BAB7DE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8.jpeg"/><Relationship Id="rId7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google.co.kr/url?sa=i&amp;rct=j&amp;q=&amp;esrc=s&amp;frm=1&amp;source=images&amp;cd=&amp;cad=rja&amp;uact=8&amp;ved=2ahUKEwjz8JDP6YDdAhULZt4KHZuYDJgQjRx6BAgBEAU&amp;url=http://www.daehannews.kr/news/article.html?no=449265&amp;psig=AOvVaw0jtjYQbTDIrvuDObtkK6-i&amp;ust=1535032842841210" TargetMode="External"/><Relationship Id="rId5" Type="http://schemas.openxmlformats.org/officeDocument/2006/relationships/image" Target="../media/image9.jpeg"/><Relationship Id="rId4" Type="http://schemas.openxmlformats.org/officeDocument/2006/relationships/hyperlink" Target="http://www.google.co.kr/url?sa=i&amp;rct=j&amp;q=&amp;esrc=s&amp;frm=1&amp;source=images&amp;cd=&amp;cad=rja&amp;uact=8&amp;ved=2ahUKEwjz8JDP6YDdAhULZt4KHZuYDJgQjRx6BAgBEAU&amp;url=http://www.kyongbuk.co.kr/?mod=news&amp;act=articleView&amp;idxno=1020066&amp;psig=AOvVaw0jtjYQbTDIrvuDObtkK6-i&amp;ust=1535032842841210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jpeg"/><Relationship Id="rId4" Type="http://schemas.openxmlformats.org/officeDocument/2006/relationships/hyperlink" Target="http://www.google.co.kr/url?sa=i&amp;rct=j&amp;q=&amp;esrc=s&amp;source=images&amp;cd=&amp;cad=rja&amp;uact=8&amp;ved=0CAcQjRw&amp;url=http://thewoman.donga.com/Culture/060009/3/060009/20121105/50629562/1&amp;ei=qWVXVKrPKYa7mAXyw4GwBA&amp;bvm=bv.78597519,d.dGY&amp;psig=AFQjCNE4UcgTFQNc208L4gPsKZmisgp1sQ&amp;ust=1415100057463334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1gZi1IN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.kr/url?sa=i&amp;rct=j&amp;q=&amp;esrc=s&amp;source=images&amp;cd=&amp;cad=rja&amp;uact=8&amp;ved=0CAcQjRw&amp;url=http://article.joins.com/news/article/olink.asp?aid=8972358&amp;ei=CSlcVOTFL4v58QWj54KwCA&amp;bvm=bv.79184187,d.dGc&amp;psig=AFQjCNGJ4B6dhLxxQzwfKVTOv8yC-5UORA&amp;ust=1415412343050187" TargetMode="External"/><Relationship Id="rId3" Type="http://schemas.openxmlformats.org/officeDocument/2006/relationships/hyperlink" Target="http://www.google.co.kr/url?sa=i&amp;rct=j&amp;q=&amp;esrc=s&amp;source=images&amp;cd=&amp;cad=rja&amp;uact=8&amp;ved=0CAcQjRw&amp;url=http://www.lottechem.com/contents/prcenter/chemicalnews_detail.asp?searchType=&amp;searchValue=&amp;page=&amp;index=445&amp;ei=iChcVJizH8GD8gWbyYLoCQ&amp;bvm=bv.79184187,d.dGc&amp;psig=AFQjCNFRpzJ3EpBZLGExN-kjM_RIulJceQ&amp;ust=1415411735662736" TargetMode="External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google.co.kr/url?sa=i&amp;rct=j&amp;q=&amp;esrc=s&amp;source=images&amp;cd=&amp;cad=rja&amp;uact=8&amp;ved=0CAcQjRw&amp;url=http://blog.uplussme.com/378&amp;ei=kClcVL__IoTl8gXYv4LYCQ&amp;bvm=bv.79184187,d.dGc&amp;psig=AFQjCNH73JzilnAufeRAfzOn0Cbr3t94CQ&amp;ust=1415412474118768" TargetMode="External"/><Relationship Id="rId5" Type="http://schemas.openxmlformats.org/officeDocument/2006/relationships/image" Target="../media/image25.png"/><Relationship Id="rId4" Type="http://schemas.openxmlformats.org/officeDocument/2006/relationships/image" Target="../media/image24.jpeg"/><Relationship Id="rId9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hyperlink" Target="http://www.google.co.kr/url?sa=i&amp;rct=j&amp;q=&amp;esrc=s&amp;source=images&amp;cd=&amp;cad=rja&amp;uact=8&amp;ved=0CAcQjRw&amp;url=http://11stblog.tistory.com/227&amp;ei=RCd9VKuVI4Kl8QWJ7YL4DQ&amp;bvm=bv.80642063,d.dGc&amp;psig=AFQjCNESF7GwRtY3oXEWm0dkv1yhUESQow&amp;ust=1417574583649949" TargetMode="External"/><Relationship Id="rId7" Type="http://schemas.openxmlformats.org/officeDocument/2006/relationships/hyperlink" Target="http://www.google.co.kr/url?sa=i&amp;rct=j&amp;q=&amp;esrc=s&amp;source=images&amp;cd=&amp;cad=rja&amp;uact=8&amp;ved=0CAcQjRw&amp;url=http://article.joins.com/news/article/article.asp?total_id=9872957&amp;ctg=1200&amp;ei=rSx9VP_OMsv78QWi6oHADA&amp;bvm=bv.80642063,d.dGc&amp;psig=AFQjCNEnLWFXQm3nzSvKoFPgi5nNpDhkCA&amp;ust=1417575823843877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jpeg"/><Relationship Id="rId5" Type="http://schemas.openxmlformats.org/officeDocument/2006/relationships/hyperlink" Target="http://www.google.co.kr/url?sa=i&amp;rct=j&amp;q=&amp;esrc=s&amp;source=images&amp;cd=&amp;cad=rja&amp;uact=8&amp;ved=0CAcQjRw&amp;url=http://blog.samsung.com/4102/&amp;ei=aCx9VOvaMczi8AWqiYHABA&amp;bvm=bv.80642063,d.dGc&amp;psig=AFQjCNEnLWFXQm3nzSvKoFPgi5nNpDhkCA&amp;ust=1417575823843877" TargetMode="Externa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kr/url?sa=i&amp;rct=j&amp;q=&amp;esrc=s&amp;frm=1&amp;source=images&amp;cd=&amp;cad=rja&amp;uact=8&amp;ved=2ahUKEwis0obdjYPcAhXCvLwKHbBSASoQjRx6BAgBEAU&amp;url=http://m.blog.naver.com/mysticman/30172093728&amp;psig=AOvVaw1V8e95rYG5BTHSYXTdXJnL&amp;ust=1530713343065651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kr/url?sa=i&amp;rct=j&amp;q=&amp;esrc=s&amp;frm=1&amp;source=images&amp;cd=&amp;cad=rja&amp;uact=8&amp;ved=2ahUKEwjBnJ3gjoPcAhWBvrwKHTflDY8QjRx6BAgBEAU&amp;url=http://officen.kr/officetalk/viewtalk.do?articleSeq=496&amp;psig=AOvVaw3Jeg5Dpikmvfctk_3Aa-1t&amp;ust=1530713616083836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jpeg"/><Relationship Id="rId5" Type="http://schemas.openxmlformats.org/officeDocument/2006/relationships/hyperlink" Target="http://www.google.co.kr/url?sa=i&amp;rct=j&amp;q=&amp;esrc=s&amp;frm=1&amp;source=images&amp;cd=&amp;cad=rja&amp;uact=8&amp;ved=2ahUKEwi29ajzk4PcAhUDXLwKHaWXD-AQjRx6BAgBEAU&amp;url=http://skinnovation-if.com/%EC%83%81%EC%82%AC%EA%B0%80-%EB%B0%94%EB%9D%BC%EB%8A%94-tv-%EC%86%8D-best-%ED%9B%84%EB%B0%B0/&amp;psig=AOvVaw16OhrVMwO7s0AcjbSvb5RZ&amp;ust=1530714995808883" TargetMode="Externa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s://www.google.co.kr/url?sa=i&amp;rct=j&amp;q=&amp;esrc=s&amp;frm=1&amp;source=images&amp;cd=&amp;cad=rja&amp;uact=8&amp;ved=2ahUKEwjY2bX43IXcAhXKEpQKHSU6CfAQjRx6BAgBEAU&amp;url=https://deskgram.org/explore/tags/%EC%97%85%EB%AC%B4%ED%8F%AD%ED%83%84&amp;psig=AOvVaw3gSpSI1pRivIIehrVkc0BG&amp;ust=1530803232615749" TargetMode="Externa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kr/url?sa=i&amp;rct=j&amp;q=&amp;esrc=s&amp;source=images&amp;cd=&amp;cad=rja&amp;uact=8&amp;ved=0CAcQjRw&amp;url=http://blog.fujixerox.co.kr/871&amp;ei=qm5XVKWsGNfh8AXD44HwDw&amp;bvm=bv.78677474,d.dGc&amp;psig=AFQjCNFrlbVt3_7Kc9TCkD2TvTfcSK9uhA&amp;ust=1415102032687525" TargetMode="External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jpeg"/><Relationship Id="rId5" Type="http://schemas.openxmlformats.org/officeDocument/2006/relationships/hyperlink" Target="http://www.google.co.kr/url?sa=i&amp;rct=j&amp;q=&amp;esrc=s&amp;source=images&amp;cd=&amp;cad=rja&amp;uact=8&amp;ved=0CAcQjRw&amp;url=http://blog.daum.net/_blog/photoList.do?blogid=0FGEu&amp;categoryid=568517&amp;ei=nHZXVJSDDpXd8AXU6YCICQ&amp;bvm=bv.78677474,d.dGc&amp;psig=AFQjCNGaDGQGAzrPpwQ4eC7SlJUU-mtgYQ&amp;ust=1415104483619658" TargetMode="External"/><Relationship Id="rId4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1880828"/>
            <a:ext cx="9144000" cy="1470025"/>
          </a:xfrm>
        </p:spPr>
        <p:txBody>
          <a:bodyPr>
            <a:noAutofit/>
          </a:bodyPr>
          <a:lstStyle/>
          <a:p>
            <a:r>
              <a:rPr lang="ko-KR" altLang="en-US" sz="7200" b="1" dirty="0" smtClean="0"/>
              <a:t>경력직 같은 신입</a:t>
            </a:r>
            <a:endParaRPr lang="ko-KR" altLang="en-US" sz="7200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275856" y="3789040"/>
            <a:ext cx="2304256" cy="767680"/>
          </a:xfrm>
        </p:spPr>
        <p:txBody>
          <a:bodyPr>
            <a:normAutofit/>
          </a:bodyPr>
          <a:lstStyle/>
          <a:p>
            <a:r>
              <a:rPr lang="en-US" altLang="ko-KR" sz="2000" b="1" dirty="0" smtClean="0"/>
              <a:t>2019. 08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강사 소개</a:t>
            </a:r>
            <a:endParaRPr lang="ko-KR" altLang="en-US" dirty="0"/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323850" y="692150"/>
            <a:ext cx="8640763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  <a:buFont typeface="Wingdings" pitchFamily="2" charset="2"/>
              <a:buChar char="u"/>
            </a:pPr>
            <a:r>
              <a:rPr lang="ko-KR" altLang="en-US" b="1" dirty="0"/>
              <a:t> 경력</a:t>
            </a:r>
            <a:r>
              <a:rPr lang="en-US" altLang="ko-KR" b="1" dirty="0"/>
              <a:t/>
            </a:r>
            <a:br>
              <a:rPr lang="en-US" altLang="ko-KR" b="1" dirty="0"/>
            </a:br>
            <a:r>
              <a:rPr lang="ko-KR" altLang="en-US" b="1" dirty="0"/>
              <a:t>현</a:t>
            </a:r>
            <a:r>
              <a:rPr lang="en-US" altLang="ko-KR" b="1" dirty="0"/>
              <a:t>) GST</a:t>
            </a:r>
            <a:r>
              <a:rPr lang="ko-KR" altLang="en-US" b="1" dirty="0"/>
              <a:t> </a:t>
            </a:r>
            <a:r>
              <a:rPr lang="en-US" altLang="ko-KR" b="1" dirty="0"/>
              <a:t>HRD</a:t>
            </a:r>
            <a:r>
              <a:rPr lang="ko-KR" altLang="en-US" b="1" dirty="0"/>
              <a:t>담당자 </a:t>
            </a:r>
            <a:r>
              <a:rPr lang="en-US" altLang="ko-KR" dirty="0"/>
              <a:t>2015. 05.~ : HRD 60%, </a:t>
            </a:r>
            <a:r>
              <a:rPr lang="ko-KR" altLang="en-US" dirty="0"/>
              <a:t>인사 </a:t>
            </a:r>
            <a:r>
              <a:rPr lang="en-US" altLang="ko-KR" dirty="0"/>
              <a:t>30%, </a:t>
            </a:r>
            <a:r>
              <a:rPr lang="ko-KR" altLang="en-US" dirty="0"/>
              <a:t>총무 </a:t>
            </a:r>
            <a:r>
              <a:rPr lang="en-US" altLang="ko-KR" dirty="0"/>
              <a:t>10%</a:t>
            </a:r>
            <a:br>
              <a:rPr lang="en-US" altLang="ko-KR" dirty="0"/>
            </a:br>
            <a:r>
              <a:rPr lang="ko-KR" altLang="en-US" b="1" dirty="0"/>
              <a:t>중기</a:t>
            </a:r>
            <a:r>
              <a:rPr lang="en-US" altLang="ko-KR" b="1" dirty="0"/>
              <a:t>(3</a:t>
            </a:r>
            <a:r>
              <a:rPr lang="ko-KR" altLang="en-US" b="1" dirty="0"/>
              <a:t>년</a:t>
            </a:r>
            <a:r>
              <a:rPr lang="en-US" altLang="ko-KR" b="1" dirty="0"/>
              <a:t>)</a:t>
            </a:r>
            <a:r>
              <a:rPr lang="ko-KR" altLang="en-US" b="1" dirty="0"/>
              <a:t>계층별 교육계획수립</a:t>
            </a:r>
            <a:r>
              <a:rPr lang="en-US" altLang="ko-KR" dirty="0"/>
              <a:t>, </a:t>
            </a:r>
            <a:r>
              <a:rPr lang="ko-KR" altLang="en-US" dirty="0"/>
              <a:t>교육이수학점제 도입</a:t>
            </a:r>
            <a:r>
              <a:rPr lang="en-US" altLang="ko-KR" dirty="0"/>
              <a:t>, </a:t>
            </a:r>
            <a:r>
              <a:rPr lang="ko-KR" altLang="en-US" dirty="0"/>
              <a:t>사내 직무교육 과정 개발</a:t>
            </a:r>
            <a:r>
              <a:rPr lang="en-US" altLang="ko-KR" dirty="0"/>
              <a:t>,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err="1" smtClean="0"/>
              <a:t>사업내자격인정기관</a:t>
            </a:r>
            <a:r>
              <a:rPr lang="ko-KR" altLang="en-US" dirty="0" smtClean="0"/>
              <a:t> </a:t>
            </a:r>
            <a:r>
              <a:rPr lang="ko-KR" altLang="en-US" dirty="0"/>
              <a:t>선정</a:t>
            </a:r>
            <a:r>
              <a:rPr lang="en-US" altLang="ko-KR" dirty="0"/>
              <a:t>, </a:t>
            </a:r>
            <a:r>
              <a:rPr lang="ko-KR" altLang="en-US" dirty="0"/>
              <a:t>사내강사 관리제도 개정 및 관리</a:t>
            </a:r>
            <a:r>
              <a:rPr lang="en-US" altLang="ko-KR" dirty="0"/>
              <a:t>, </a:t>
            </a:r>
            <a:r>
              <a:rPr lang="ko-KR" altLang="en-US" dirty="0" smtClean="0"/>
              <a:t>성과관리</a:t>
            </a:r>
            <a:r>
              <a:rPr lang="en-US" altLang="ko-KR" dirty="0"/>
              <a:t>,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사내강의</a:t>
            </a:r>
            <a:r>
              <a:rPr lang="en-US" altLang="ko-KR" dirty="0"/>
              <a:t>(</a:t>
            </a:r>
            <a:r>
              <a:rPr lang="ko-KR" altLang="en-US" dirty="0"/>
              <a:t>신입</a:t>
            </a:r>
            <a:r>
              <a:rPr lang="en-US" altLang="ko-KR" dirty="0"/>
              <a:t>, </a:t>
            </a:r>
            <a:r>
              <a:rPr lang="ko-KR" altLang="en-US" dirty="0"/>
              <a:t>사내강사 양성</a:t>
            </a:r>
            <a:r>
              <a:rPr lang="en-US" altLang="ko-KR" dirty="0"/>
              <a:t>, </a:t>
            </a:r>
            <a:r>
              <a:rPr lang="ko-KR" altLang="en-US" dirty="0"/>
              <a:t>평가자</a:t>
            </a:r>
            <a:r>
              <a:rPr lang="en-US" altLang="ko-KR" dirty="0"/>
              <a:t> </a:t>
            </a:r>
            <a:r>
              <a:rPr lang="ko-KR" altLang="en-US" dirty="0"/>
              <a:t>역량향상</a:t>
            </a:r>
            <a:r>
              <a:rPr lang="en-US" altLang="ko-KR" dirty="0"/>
              <a:t>, </a:t>
            </a:r>
            <a:r>
              <a:rPr lang="ko-KR" altLang="en-US" dirty="0"/>
              <a:t>조직개발 등</a:t>
            </a:r>
            <a:r>
              <a:rPr lang="en-US" altLang="ko-KR" dirty="0"/>
              <a:t>)</a:t>
            </a:r>
            <a:br>
              <a:rPr lang="en-US" altLang="ko-KR" dirty="0"/>
            </a:br>
            <a:endParaRPr lang="en-US" altLang="ko-KR" dirty="0"/>
          </a:p>
          <a:p>
            <a:pPr>
              <a:lnSpc>
                <a:spcPts val="2400"/>
              </a:lnSpc>
            </a:pPr>
            <a:r>
              <a:rPr lang="ko-KR" altLang="en-US" dirty="0"/>
              <a:t>전</a:t>
            </a:r>
            <a:r>
              <a:rPr lang="en-US" altLang="ko-KR" dirty="0"/>
              <a:t>) </a:t>
            </a:r>
            <a:r>
              <a:rPr lang="ko-KR" altLang="en-US" dirty="0"/>
              <a:t>㈜</a:t>
            </a:r>
            <a:r>
              <a:rPr lang="ko-KR" altLang="en-US" dirty="0" err="1"/>
              <a:t>인키움</a:t>
            </a:r>
            <a:r>
              <a:rPr lang="ko-KR" altLang="en-US" dirty="0"/>
              <a:t> </a:t>
            </a:r>
            <a:r>
              <a:rPr lang="en-US" altLang="ko-KR" dirty="0"/>
              <a:t>2010. 10 ~ 2015. 04 : </a:t>
            </a:r>
            <a:r>
              <a:rPr lang="ko-KR" altLang="en-US" dirty="0"/>
              <a:t>교육기획</a:t>
            </a:r>
            <a:r>
              <a:rPr lang="en-US" altLang="ko-KR" dirty="0"/>
              <a:t>, </a:t>
            </a:r>
            <a:r>
              <a:rPr lang="ko-KR" altLang="en-US" dirty="0"/>
              <a:t>영업</a:t>
            </a:r>
            <a:r>
              <a:rPr lang="en-US" altLang="ko-KR" dirty="0"/>
              <a:t>, </a:t>
            </a:r>
            <a:r>
              <a:rPr lang="ko-KR" altLang="en-US" dirty="0"/>
              <a:t>과정개발</a:t>
            </a:r>
            <a:r>
              <a:rPr lang="en-US" altLang="ko-KR" dirty="0"/>
              <a:t>, </a:t>
            </a:r>
            <a:r>
              <a:rPr lang="ko-KR" altLang="en-US" dirty="0"/>
              <a:t>강의 등</a:t>
            </a:r>
            <a:endParaRPr lang="en-US" altLang="ko-KR" dirty="0"/>
          </a:p>
          <a:p>
            <a:pPr>
              <a:lnSpc>
                <a:spcPts val="2400"/>
              </a:lnSpc>
            </a:pPr>
            <a:r>
              <a:rPr lang="ko-KR" altLang="en-US" dirty="0"/>
              <a:t>전</a:t>
            </a:r>
            <a:r>
              <a:rPr lang="en-US" altLang="ko-KR" dirty="0"/>
              <a:t>) </a:t>
            </a:r>
            <a:r>
              <a:rPr lang="ko-KR" altLang="en-US" dirty="0"/>
              <a:t>㈜</a:t>
            </a:r>
            <a:r>
              <a:rPr lang="en-US" altLang="ko-KR" dirty="0"/>
              <a:t>TNF</a:t>
            </a:r>
            <a:r>
              <a:rPr lang="ko-KR" altLang="en-US" dirty="0" err="1"/>
              <a:t>리더스</a:t>
            </a:r>
            <a:r>
              <a:rPr lang="ko-KR" altLang="en-US" dirty="0"/>
              <a:t> </a:t>
            </a:r>
            <a:r>
              <a:rPr lang="en-US" altLang="ko-KR" dirty="0"/>
              <a:t>2009. 9 ~ 2010. 10 : </a:t>
            </a:r>
            <a:r>
              <a:rPr lang="ko-KR" altLang="en-US" dirty="0"/>
              <a:t>교육기획 영업</a:t>
            </a:r>
            <a:r>
              <a:rPr lang="en-US" altLang="ko-KR" dirty="0"/>
              <a:t>, </a:t>
            </a:r>
            <a:r>
              <a:rPr lang="ko-KR" altLang="en-US" dirty="0"/>
              <a:t>운영</a:t>
            </a:r>
            <a:endParaRPr lang="en-US" altLang="ko-KR" dirty="0"/>
          </a:p>
          <a:p>
            <a:pPr>
              <a:lnSpc>
                <a:spcPts val="2400"/>
              </a:lnSpc>
            </a:pPr>
            <a:r>
              <a:rPr lang="ko-KR" altLang="en-US" dirty="0"/>
              <a:t>전</a:t>
            </a:r>
            <a:r>
              <a:rPr lang="en-US" altLang="ko-KR" dirty="0"/>
              <a:t>) (</a:t>
            </a:r>
            <a:r>
              <a:rPr lang="ko-KR" altLang="en-US" dirty="0"/>
              <a:t>학</a:t>
            </a:r>
            <a:r>
              <a:rPr lang="en-US" altLang="ko-KR" dirty="0"/>
              <a:t>) </a:t>
            </a:r>
            <a:r>
              <a:rPr lang="ko-KR" altLang="en-US" dirty="0"/>
              <a:t>호서대학교 평생교육원 </a:t>
            </a:r>
            <a:r>
              <a:rPr lang="en-US" altLang="ko-KR" dirty="0"/>
              <a:t>2006. 02. ~ 2009. 02 : </a:t>
            </a:r>
            <a:r>
              <a:rPr lang="ko-KR" altLang="en-US" dirty="0" err="1"/>
              <a:t>학점은행제</a:t>
            </a:r>
            <a:r>
              <a:rPr lang="ko-KR" altLang="en-US" dirty="0"/>
              <a:t> 행정직</a:t>
            </a: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325682" y="3717032"/>
            <a:ext cx="856749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  <a:buFont typeface="Wingdings" pitchFamily="2" charset="2"/>
              <a:buChar char="u"/>
            </a:pPr>
            <a:r>
              <a:rPr lang="en-US" altLang="ko-KR" b="1" dirty="0"/>
              <a:t> </a:t>
            </a:r>
            <a:r>
              <a:rPr lang="ko-KR" altLang="en-US" b="1" dirty="0"/>
              <a:t>직무자격</a:t>
            </a:r>
            <a:endParaRPr lang="en-US" altLang="ko-KR" b="1" dirty="0"/>
          </a:p>
          <a:p>
            <a:pPr>
              <a:lnSpc>
                <a:spcPts val="2400"/>
              </a:lnSpc>
              <a:buFontTx/>
              <a:buChar char="-"/>
            </a:pPr>
            <a:r>
              <a:rPr lang="ko-KR" altLang="en-US" dirty="0"/>
              <a:t> </a:t>
            </a:r>
            <a:r>
              <a:rPr lang="en-US" altLang="ko-KR" dirty="0"/>
              <a:t>HRDE(</a:t>
            </a:r>
            <a:r>
              <a:rPr lang="ko-KR" altLang="en-US" dirty="0" smtClean="0"/>
              <a:t>인적자원</a:t>
            </a:r>
            <a:r>
              <a:rPr lang="ko-KR" altLang="en-US" dirty="0" smtClean="0"/>
              <a:t>개</a:t>
            </a:r>
            <a:r>
              <a:rPr lang="ko-KR" altLang="en-US" dirty="0" smtClean="0"/>
              <a:t>발</a:t>
            </a:r>
            <a:r>
              <a:rPr lang="ko-KR" altLang="en-US" dirty="0" smtClean="0"/>
              <a:t>사</a:t>
            </a:r>
            <a:r>
              <a:rPr lang="en-US" altLang="ko-KR" dirty="0"/>
              <a:t>) 1</a:t>
            </a:r>
            <a:r>
              <a:rPr lang="ko-KR" altLang="en-US" dirty="0"/>
              <a:t>급</a:t>
            </a:r>
            <a:endParaRPr lang="en-US" altLang="ko-KR" dirty="0"/>
          </a:p>
          <a:p>
            <a:pPr>
              <a:lnSpc>
                <a:spcPts val="2400"/>
              </a:lnSpc>
              <a:buFontTx/>
              <a:buChar char="-"/>
            </a:pPr>
            <a:r>
              <a:rPr lang="en-US" altLang="ko-KR" dirty="0"/>
              <a:t> </a:t>
            </a:r>
            <a:r>
              <a:rPr lang="ko-KR" altLang="en-US" dirty="0"/>
              <a:t>인사정보관리사 </a:t>
            </a:r>
            <a:r>
              <a:rPr lang="en-US" altLang="ko-KR" dirty="0"/>
              <a:t>2</a:t>
            </a:r>
            <a:r>
              <a:rPr lang="ko-KR" altLang="en-US" dirty="0" smtClean="0"/>
              <a:t>급</a:t>
            </a:r>
            <a:endParaRPr lang="en-US" altLang="ko-KR" dirty="0" smtClean="0"/>
          </a:p>
          <a:p>
            <a:pPr>
              <a:lnSpc>
                <a:spcPts val="2400"/>
              </a:lnSpc>
              <a:buFontTx/>
              <a:buChar char="-"/>
            </a:pPr>
            <a:r>
              <a:rPr lang="en-US" altLang="ko-KR" dirty="0" smtClean="0"/>
              <a:t> </a:t>
            </a:r>
            <a:r>
              <a:rPr lang="ko-KR" altLang="en-US" dirty="0" smtClean="0"/>
              <a:t>채용전문가 </a:t>
            </a:r>
            <a:r>
              <a:rPr lang="en-US" altLang="ko-KR" dirty="0" smtClean="0"/>
              <a:t>2</a:t>
            </a:r>
            <a:r>
              <a:rPr lang="ko-KR" altLang="en-US" dirty="0" smtClean="0"/>
              <a:t>급</a:t>
            </a:r>
            <a:endParaRPr lang="ko-KR" altLang="en-US" dirty="0"/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325682" y="5232400"/>
            <a:ext cx="856749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  <a:buFont typeface="Wingdings" pitchFamily="2" charset="2"/>
              <a:buChar char="u"/>
            </a:pPr>
            <a:r>
              <a:rPr lang="en-US" altLang="ko-KR" b="1" dirty="0"/>
              <a:t> </a:t>
            </a:r>
            <a:r>
              <a:rPr lang="ko-KR" altLang="en-US" b="1" dirty="0"/>
              <a:t>강의분야</a:t>
            </a:r>
            <a:endParaRPr lang="en-US" altLang="ko-KR" b="1" dirty="0"/>
          </a:p>
          <a:p>
            <a:pPr>
              <a:lnSpc>
                <a:spcPts val="2400"/>
              </a:lnSpc>
              <a:buFontTx/>
              <a:buChar char="-"/>
            </a:pPr>
            <a:r>
              <a:rPr lang="ko-KR" altLang="en-US" dirty="0"/>
              <a:t> 기획력 기초</a:t>
            </a:r>
            <a:r>
              <a:rPr lang="en-US" altLang="ko-KR" dirty="0"/>
              <a:t>, </a:t>
            </a:r>
            <a:r>
              <a:rPr lang="ko-KR" altLang="en-US" dirty="0"/>
              <a:t>프레젠테이션</a:t>
            </a:r>
            <a:r>
              <a:rPr lang="en-US" altLang="ko-KR" dirty="0"/>
              <a:t>, </a:t>
            </a:r>
            <a:r>
              <a:rPr lang="ko-KR" altLang="en-US" dirty="0"/>
              <a:t>신규입사자</a:t>
            </a:r>
            <a:r>
              <a:rPr lang="en-US" altLang="ko-KR" dirty="0"/>
              <a:t>(</a:t>
            </a:r>
            <a:r>
              <a:rPr lang="ko-KR" altLang="en-US" dirty="0"/>
              <a:t>졸업예정자</a:t>
            </a:r>
            <a:r>
              <a:rPr lang="en-US" altLang="ko-KR" dirty="0"/>
              <a:t>) </a:t>
            </a:r>
            <a:r>
              <a:rPr lang="ko-KR" altLang="en-US" dirty="0"/>
              <a:t>기초</a:t>
            </a:r>
            <a:r>
              <a:rPr lang="en-US" altLang="ko-KR" dirty="0"/>
              <a:t>, </a:t>
            </a:r>
            <a:r>
              <a:rPr lang="ko-KR" altLang="en-US" dirty="0"/>
              <a:t>사내강사양성</a:t>
            </a:r>
            <a:r>
              <a:rPr lang="en-US" altLang="ko-KR" dirty="0"/>
              <a:t>, </a:t>
            </a:r>
            <a:br>
              <a:rPr lang="en-US" altLang="ko-KR" dirty="0"/>
            </a:br>
            <a:r>
              <a:rPr lang="en-US" altLang="ko-KR" dirty="0"/>
              <a:t>  </a:t>
            </a:r>
            <a:r>
              <a:rPr lang="ko-KR" altLang="en-US" dirty="0"/>
              <a:t>커뮤니케이션</a:t>
            </a:r>
            <a:r>
              <a:rPr lang="en-US" altLang="ko-KR" dirty="0"/>
              <a:t>, </a:t>
            </a:r>
            <a:r>
              <a:rPr lang="ko-KR" altLang="en-US" dirty="0" err="1"/>
              <a:t>팀빌딩</a:t>
            </a:r>
            <a:r>
              <a:rPr lang="ko-KR" altLang="en-US" dirty="0"/>
              <a:t> 등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회사 소개</a:t>
            </a:r>
            <a:endParaRPr lang="ko-KR" altLang="en-US" dirty="0"/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468313" y="620713"/>
            <a:ext cx="84963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ko-KR" altLang="en-US" dirty="0"/>
              <a:t>설립일 </a:t>
            </a:r>
            <a:r>
              <a:rPr lang="en-US" altLang="ko-KR" dirty="0"/>
              <a:t>: 2001. 10. 01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ko-KR" altLang="en-US" dirty="0"/>
              <a:t>직원 수 </a:t>
            </a:r>
            <a:r>
              <a:rPr lang="en-US" altLang="ko-KR" dirty="0"/>
              <a:t>: </a:t>
            </a:r>
            <a:r>
              <a:rPr lang="ko-KR" altLang="en-US" dirty="0"/>
              <a:t>약 </a:t>
            </a:r>
            <a:r>
              <a:rPr lang="en-US" altLang="ko-KR" dirty="0" smtClean="0"/>
              <a:t>580</a:t>
            </a:r>
            <a:r>
              <a:rPr lang="ko-KR" altLang="en-US" dirty="0" smtClean="0"/>
              <a:t>여명</a:t>
            </a:r>
            <a:endParaRPr lang="en-US" altLang="ko-KR" dirty="0"/>
          </a:p>
          <a:p>
            <a:pPr marL="177800" indent="-177800">
              <a:buFont typeface="Arial" pitchFamily="34" charset="0"/>
              <a:buChar char="•"/>
            </a:pPr>
            <a:r>
              <a:rPr lang="ko-KR" altLang="en-US" dirty="0"/>
              <a:t>주소 </a:t>
            </a:r>
            <a:r>
              <a:rPr lang="en-US" altLang="ko-KR" dirty="0"/>
              <a:t>: </a:t>
            </a:r>
            <a:r>
              <a:rPr lang="ko-KR" altLang="en-US" dirty="0"/>
              <a:t>경기도 </a:t>
            </a:r>
            <a:r>
              <a:rPr lang="ko-KR" altLang="en-US" dirty="0" err="1"/>
              <a:t>화성시</a:t>
            </a:r>
            <a:r>
              <a:rPr lang="ko-KR" altLang="en-US" dirty="0"/>
              <a:t> </a:t>
            </a:r>
            <a:r>
              <a:rPr lang="ko-KR" altLang="en-US" dirty="0" err="1"/>
              <a:t>동탄면</a:t>
            </a:r>
            <a:r>
              <a:rPr lang="ko-KR" altLang="en-US" dirty="0"/>
              <a:t> </a:t>
            </a:r>
            <a:r>
              <a:rPr lang="ko-KR" altLang="en-US" dirty="0" err="1"/>
              <a:t>동탄산단</a:t>
            </a:r>
            <a:r>
              <a:rPr lang="en-US" altLang="ko-KR" dirty="0"/>
              <a:t>6</a:t>
            </a:r>
            <a:r>
              <a:rPr lang="ko-KR" altLang="en-US" dirty="0"/>
              <a:t>길 </a:t>
            </a:r>
            <a:r>
              <a:rPr lang="en-US" altLang="ko-KR" dirty="0"/>
              <a:t>15-13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ko-KR" altLang="en-US" dirty="0"/>
              <a:t>주요사업 </a:t>
            </a:r>
            <a:r>
              <a:rPr lang="en-US" altLang="ko-KR" dirty="0"/>
              <a:t>:</a:t>
            </a:r>
            <a:br>
              <a:rPr lang="en-US" altLang="ko-KR" dirty="0"/>
            </a:br>
            <a:r>
              <a:rPr lang="en-US" altLang="ko-KR" dirty="0"/>
              <a:t>- Scrubber : </a:t>
            </a:r>
            <a:r>
              <a:rPr lang="ko-KR" altLang="en-US" dirty="0"/>
              <a:t>반도체</a:t>
            </a:r>
            <a:r>
              <a:rPr lang="en-US" altLang="ko-KR" dirty="0"/>
              <a:t>, Display, LED </a:t>
            </a:r>
            <a:r>
              <a:rPr lang="ko-KR" altLang="en-US" dirty="0"/>
              <a:t>등</a:t>
            </a:r>
            <a:r>
              <a:rPr lang="en-US" altLang="ko-KR" dirty="0"/>
              <a:t> </a:t>
            </a:r>
            <a:r>
              <a:rPr lang="ko-KR" altLang="en-US" dirty="0"/>
              <a:t>공정 중 배출되는 유해가스 정화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>- Chiller : </a:t>
            </a:r>
            <a:r>
              <a:rPr lang="ko-KR" altLang="en-US" dirty="0"/>
              <a:t>반도체 및 </a:t>
            </a:r>
            <a:r>
              <a:rPr lang="en-US" altLang="ko-KR" dirty="0"/>
              <a:t>Display </a:t>
            </a:r>
            <a:r>
              <a:rPr lang="ko-KR" altLang="en-US" dirty="0"/>
              <a:t>공정상 안정적인 온도유지를 제공</a:t>
            </a:r>
            <a:endParaRPr lang="en-US" altLang="ko-KR" dirty="0"/>
          </a:p>
          <a:p>
            <a:pPr marL="177800" indent="-177800">
              <a:buFont typeface="Arial" pitchFamily="34" charset="0"/>
              <a:buChar char="•"/>
            </a:pPr>
            <a:r>
              <a:rPr lang="ko-KR" altLang="en-US" dirty="0"/>
              <a:t>연결대상 종속회사 </a:t>
            </a:r>
            <a:r>
              <a:rPr lang="en-US" altLang="ko-KR" dirty="0"/>
              <a:t>: GST America, GST China. Inc, GST Taiwan. Inc, GST China(Wuxi). Inc, (</a:t>
            </a:r>
            <a:r>
              <a:rPr lang="ko-KR" altLang="en-US" dirty="0"/>
              <a:t>주</a:t>
            </a:r>
            <a:r>
              <a:rPr lang="en-US" altLang="ko-KR" dirty="0"/>
              <a:t>)</a:t>
            </a:r>
            <a:r>
              <a:rPr lang="ko-KR" altLang="en-US" dirty="0" err="1"/>
              <a:t>이에스티</a:t>
            </a:r>
            <a:r>
              <a:rPr lang="en-US" altLang="ko-KR" dirty="0"/>
              <a:t>, </a:t>
            </a:r>
            <a:r>
              <a:rPr lang="en-US" altLang="ko-KR" dirty="0" smtClean="0"/>
              <a:t>(</a:t>
            </a:r>
            <a:r>
              <a:rPr lang="ko-KR" altLang="en-US" dirty="0" smtClean="0"/>
              <a:t>주</a:t>
            </a:r>
            <a:r>
              <a:rPr lang="en-US" altLang="ko-KR" dirty="0" smtClean="0"/>
              <a:t>)</a:t>
            </a:r>
            <a:r>
              <a:rPr lang="ko-KR" altLang="en-US" dirty="0" err="1" smtClean="0"/>
              <a:t>로보케어</a:t>
            </a:r>
            <a:endParaRPr lang="en-US" altLang="ko-KR" dirty="0" smtClean="0"/>
          </a:p>
          <a:p>
            <a:pPr marL="177800" indent="-177800">
              <a:buFont typeface="Arial" pitchFamily="34" charset="0"/>
              <a:buChar char="•"/>
            </a:pPr>
            <a:r>
              <a:rPr lang="en-US" altLang="ko-KR" dirty="0" smtClean="0"/>
              <a:t>2018</a:t>
            </a:r>
            <a:r>
              <a:rPr lang="ko-KR" altLang="en-US" dirty="0" smtClean="0"/>
              <a:t>년 대한민국 일자리 으뜸기업 선정</a:t>
            </a:r>
            <a:endParaRPr lang="en-US" altLang="ko-KR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23918"/>
          <a:stretch>
            <a:fillRect/>
          </a:stretch>
        </p:blipFill>
        <p:spPr bwMode="auto">
          <a:xfrm>
            <a:off x="539551" y="3212976"/>
            <a:ext cx="6205179" cy="3311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강의 운영 방법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323528" y="2276872"/>
            <a:ext cx="84966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4400" b="1" dirty="0" smtClean="0"/>
              <a:t>강사의 질문 </a:t>
            </a:r>
            <a:r>
              <a:rPr lang="en-US" altLang="ko-KR" sz="4400" b="1" dirty="0" smtClean="0"/>
              <a:t>3, </a:t>
            </a:r>
            <a:r>
              <a:rPr lang="ko-KR" altLang="en-US" sz="4400" b="1" dirty="0" smtClean="0"/>
              <a:t>흑기사 </a:t>
            </a:r>
            <a:r>
              <a:rPr lang="en-US" altLang="ko-KR" sz="4400" b="1" dirty="0" smtClean="0"/>
              <a:t>2</a:t>
            </a:r>
            <a:endParaRPr lang="ko-KR" altLang="en-US" sz="4400" b="1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신입에게 경력을 묻는 현실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40568" y="1124744"/>
            <a:ext cx="7703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/>
              <a:t>우리의 속 마음</a:t>
            </a:r>
            <a:endParaRPr lang="en-US" altLang="ko-KR" sz="2400" dirty="0" smtClean="0"/>
          </a:p>
          <a:p>
            <a:r>
              <a:rPr lang="ko-KR" altLang="en-US" sz="2400" dirty="0" smtClean="0"/>
              <a:t>왜 신입</a:t>
            </a:r>
            <a:r>
              <a:rPr lang="en-US" altLang="ko-KR" dirty="0" smtClean="0"/>
              <a:t>(</a:t>
            </a:r>
            <a:r>
              <a:rPr lang="ko-KR" altLang="en-US" dirty="0" smtClean="0"/>
              <a:t>新入</a:t>
            </a:r>
            <a:r>
              <a:rPr lang="en-US" altLang="ko-KR" dirty="0" smtClean="0"/>
              <a:t>)</a:t>
            </a:r>
            <a:r>
              <a:rPr lang="ko-KR" altLang="en-US" sz="2400" dirty="0" smtClean="0"/>
              <a:t>에게 경력</a:t>
            </a:r>
            <a:r>
              <a:rPr lang="en-US" altLang="ko-KR" dirty="0" smtClean="0"/>
              <a:t>(</a:t>
            </a:r>
            <a:r>
              <a:rPr lang="ko-KR" altLang="en-US" dirty="0" smtClean="0"/>
              <a:t>經歷</a:t>
            </a:r>
            <a:r>
              <a:rPr lang="en-US" altLang="ko-KR" dirty="0" smtClean="0"/>
              <a:t>)</a:t>
            </a:r>
            <a:r>
              <a:rPr lang="ko-KR" altLang="en-US" sz="2400" dirty="0" smtClean="0"/>
              <a:t>을 묻는 헛소리를 하시나요</a:t>
            </a:r>
            <a:r>
              <a:rPr lang="en-US" altLang="ko-KR" sz="2400" dirty="0" smtClean="0"/>
              <a:t>?</a:t>
            </a:r>
            <a:endParaRPr lang="ko-KR" alt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40568" y="3501008"/>
            <a:ext cx="3193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/>
              <a:t>정말 헛소리인가</a:t>
            </a:r>
            <a:r>
              <a:rPr lang="en-US" altLang="ko-KR" sz="2400" dirty="0" smtClean="0"/>
              <a:t>?</a:t>
            </a:r>
            <a:endParaRPr lang="ko-KR" alt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40568" y="2420888"/>
            <a:ext cx="7473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/>
              <a:t>그럼에도 불구하고 왜 바라고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왜 물어보는가</a:t>
            </a:r>
            <a:r>
              <a:rPr lang="en-US" altLang="ko-KR" sz="2400" dirty="0" smtClean="0"/>
              <a:t>?</a:t>
            </a:r>
            <a:endParaRPr lang="ko-KR" altLang="en-US" sz="2400" dirty="0"/>
          </a:p>
        </p:txBody>
      </p:sp>
      <p:grpSp>
        <p:nvGrpSpPr>
          <p:cNvPr id="8" name="그룹 7"/>
          <p:cNvGrpSpPr/>
          <p:nvPr/>
        </p:nvGrpSpPr>
        <p:grpSpPr>
          <a:xfrm>
            <a:off x="4237191" y="2996952"/>
            <a:ext cx="4582959" cy="3468806"/>
            <a:chOff x="4237191" y="2996952"/>
            <a:chExt cx="4582959" cy="3468806"/>
          </a:xfrm>
        </p:grpSpPr>
        <p:pic>
          <p:nvPicPr>
            <p:cNvPr id="63490" name="Picture 2" descr="잡코리아가 지난 2월 19일부터 20일까지 모바일을 통해 기업 채용담당자 539명를 대상으로 ‘신입직 채용 때 입사지원서 평가 시간’에 대해 설문조사를 벌인 결과 채용 담당자들이 한 명의 입사지원서(이력서+자기소개서)를 검토하는 데 걸리는 시간은 평균 10.8분 정도가 되는 것으로 나타났다. 그림=잡코리아 제공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37191" y="2996952"/>
              <a:ext cx="4582959" cy="3167633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5292080" y="6127204"/>
              <a:ext cx="30243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/>
                <a:t>&lt; 2018. 03. 21 &gt;</a:t>
              </a:r>
              <a:endParaRPr lang="ko-KR" altLang="en-US" sz="1600" dirty="0"/>
            </a:p>
          </p:txBody>
        </p:sp>
      </p:grp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신입에게 경력을 묻는 현실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1124744"/>
            <a:ext cx="85689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경력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經歷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지날 경 지날 </a:t>
            </a:r>
            <a:r>
              <a:rPr lang="ko-KR" altLang="en-US" b="1" dirty="0" err="1" smtClean="0"/>
              <a:t>력</a:t>
            </a:r>
            <a:r>
              <a:rPr lang="en-US" altLang="ko-KR" b="1" dirty="0" smtClean="0"/>
              <a:t>)</a:t>
            </a:r>
            <a:endParaRPr lang="ko-KR" altLang="en-US" sz="2800" b="1" dirty="0" smtClean="0"/>
          </a:p>
          <a:p>
            <a:pPr lvl="0"/>
            <a:r>
              <a:rPr lang="ko-KR" altLang="en-US" sz="2800" dirty="0" smtClean="0"/>
              <a:t>현재까지 직업</a:t>
            </a:r>
            <a:r>
              <a:rPr lang="en-US" altLang="ko-KR" sz="2800" dirty="0" smtClean="0"/>
              <a:t> </a:t>
            </a:r>
            <a:r>
              <a:rPr lang="ko-KR" altLang="en-US" sz="2800" dirty="0" smtClean="0"/>
              <a:t>상의 어떤 일을 해 오거나 어떤 직위나 직책을 맡아 온 경험 또는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그 내용</a:t>
            </a:r>
            <a:endParaRPr lang="ko-KR" alt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51520" y="3861048"/>
            <a:ext cx="85689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경력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經力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지날 경 힘 </a:t>
            </a:r>
            <a:r>
              <a:rPr lang="ko-KR" altLang="en-US" b="1" dirty="0" err="1" smtClean="0"/>
              <a:t>력</a:t>
            </a:r>
            <a:r>
              <a:rPr lang="en-US" altLang="ko-KR" b="1" dirty="0" smtClean="0"/>
              <a:t>)</a:t>
            </a:r>
            <a:endParaRPr lang="ko-KR" altLang="en-US" sz="2800" b="1" dirty="0" smtClean="0"/>
          </a:p>
          <a:p>
            <a:pPr lvl="0"/>
            <a:r>
              <a:rPr lang="ko-KR" altLang="en-US" sz="2800" dirty="0" smtClean="0"/>
              <a:t>현재까지 직업</a:t>
            </a:r>
            <a:r>
              <a:rPr lang="en-US" altLang="ko-KR" sz="2800" dirty="0" smtClean="0"/>
              <a:t> </a:t>
            </a:r>
            <a:r>
              <a:rPr lang="ko-KR" altLang="en-US" sz="2800" dirty="0" smtClean="0"/>
              <a:t>상의 어떤 일을 해 오거나 어떤 직위나 직책을 맡아 온 경험 또는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그 내용</a:t>
            </a:r>
            <a:endParaRPr lang="ko-KR" altLang="en-US" sz="2800" dirty="0"/>
          </a:p>
        </p:txBody>
      </p:sp>
      <p:sp>
        <p:nvSpPr>
          <p:cNvPr id="10" name="직사각형 9"/>
          <p:cNvSpPr/>
          <p:nvPr/>
        </p:nvSpPr>
        <p:spPr>
          <a:xfrm>
            <a:off x="-2916832" y="4316117"/>
            <a:ext cx="255679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2800" dirty="0" smtClean="0">
                <a:solidFill>
                  <a:schemeClr val="tx1"/>
                </a:solidFill>
              </a:rPr>
              <a:t>무슨 일이건 그</a:t>
            </a:r>
            <a:endParaRPr lang="ko-KR" altLang="en-US" sz="2800" dirty="0">
              <a:solidFill>
                <a:schemeClr val="tx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-4717032" y="4797152"/>
            <a:ext cx="435699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2800" dirty="0" smtClean="0">
                <a:solidFill>
                  <a:schemeClr val="tx1"/>
                </a:solidFill>
              </a:rPr>
              <a:t>노력한 경험 또는</a:t>
            </a:r>
            <a:r>
              <a:rPr lang="en-US" altLang="ko-KR" sz="2800" dirty="0" smtClean="0">
                <a:solidFill>
                  <a:schemeClr val="tx1"/>
                </a:solidFill>
              </a:rPr>
              <a:t>, </a:t>
            </a:r>
            <a:r>
              <a:rPr lang="ko-KR" altLang="en-US" sz="2800" dirty="0" smtClean="0">
                <a:solidFill>
                  <a:schemeClr val="tx1"/>
                </a:solidFill>
              </a:rPr>
              <a:t>그 내용</a:t>
            </a:r>
            <a:endParaRPr lang="ko-KR" altLang="en-US" sz="2800" dirty="0">
              <a:solidFill>
                <a:schemeClr val="tx1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0.51302 -0.0013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48148E-6 L 0.81701 -0.00232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9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실습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인턴 할 수 있다면 무슨 일이건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124744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아무 일이나</a:t>
            </a:r>
            <a:r>
              <a:rPr lang="en-US" altLang="ko-KR" sz="2400" b="1" dirty="0" smtClean="0"/>
              <a:t>?</a:t>
            </a:r>
            <a:endParaRPr lang="ko-KR" alt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1700808"/>
            <a:ext cx="860444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000" dirty="0" smtClean="0"/>
              <a:t>직무 전문 능력을 검증할 수 있는 일</a:t>
            </a:r>
            <a:endParaRPr lang="en-US" altLang="ko-KR" sz="2000" dirty="0" smtClean="0"/>
          </a:p>
          <a:p>
            <a:pPr marL="342900" indent="-342900">
              <a:buAutoNum type="arabicPeriod"/>
            </a:pPr>
            <a:endParaRPr lang="en-US" altLang="ko-KR" sz="2000" dirty="0" smtClean="0"/>
          </a:p>
          <a:p>
            <a:pPr marL="342900" indent="-342900">
              <a:buAutoNum type="arabicPeriod"/>
            </a:pPr>
            <a:r>
              <a:rPr lang="ko-KR" altLang="en-US" sz="2000" dirty="0" smtClean="0"/>
              <a:t>조직의 목표와 부합하여 동료와 함께 성과를 만들어낸 일</a:t>
            </a:r>
            <a:endParaRPr lang="en-US" altLang="ko-KR" sz="2000" dirty="0" smtClean="0"/>
          </a:p>
          <a:p>
            <a:pPr marL="342900" indent="-342900">
              <a:buAutoNum type="arabicPeriod"/>
            </a:pPr>
            <a:endParaRPr lang="en-US" altLang="ko-KR" sz="2000" dirty="0" smtClean="0"/>
          </a:p>
          <a:p>
            <a:pPr marL="342900" indent="-342900">
              <a:buAutoNum type="arabicPeriod"/>
            </a:pPr>
            <a:r>
              <a:rPr lang="ko-KR" altLang="en-US" sz="2000" dirty="0" smtClean="0"/>
              <a:t>도전적인 목표를 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스스로</a:t>
            </a:r>
            <a:r>
              <a:rPr lang="en-US" altLang="ko-KR" sz="2000" dirty="0" smtClean="0"/>
              <a:t>) </a:t>
            </a:r>
            <a:r>
              <a:rPr lang="ko-KR" altLang="en-US" sz="2000" dirty="0" smtClean="0"/>
              <a:t>수립하고 실천하는 과정에서 학습하고</a:t>
            </a:r>
            <a:r>
              <a:rPr lang="en-US" altLang="ko-KR" sz="2000" dirty="0" smtClean="0"/>
              <a:t>, </a:t>
            </a:r>
            <a:br>
              <a:rPr lang="en-US" altLang="ko-KR" sz="2000" dirty="0" smtClean="0"/>
            </a:br>
            <a:r>
              <a:rPr lang="ko-KR" altLang="en-US" sz="2000" dirty="0" smtClean="0"/>
              <a:t>적용하여 개선한 일</a:t>
            </a:r>
            <a:endParaRPr lang="en-US" altLang="ko-KR" sz="2000" dirty="0" smtClean="0"/>
          </a:p>
          <a:p>
            <a:pPr marL="342900" indent="-342900">
              <a:buAutoNum type="arabicPeriod"/>
            </a:pPr>
            <a:endParaRPr lang="en-US" altLang="ko-KR" sz="2000" dirty="0" smtClean="0"/>
          </a:p>
          <a:p>
            <a:pPr marL="342900" indent="-342900"/>
            <a:r>
              <a:rPr lang="ko-KR" altLang="en-US" sz="2000" dirty="0" smtClean="0"/>
              <a:t>입사의 </a:t>
            </a:r>
            <a:r>
              <a:rPr lang="en-US" altLang="ko-KR" sz="2000" dirty="0" smtClean="0"/>
              <a:t>3</a:t>
            </a:r>
            <a:r>
              <a:rPr lang="ko-KR" altLang="en-US" sz="2000" dirty="0" smtClean="0"/>
              <a:t>대 관문</a:t>
            </a:r>
            <a:endParaRPr lang="en-US" altLang="ko-KR" sz="2000" dirty="0" smtClean="0"/>
          </a:p>
          <a:p>
            <a:pPr marL="342900" indent="-342900"/>
            <a:r>
              <a:rPr lang="ko-KR" altLang="en-US" sz="2000" dirty="0" smtClean="0"/>
              <a:t>인사 담당자</a:t>
            </a:r>
            <a:endParaRPr lang="en-US" altLang="ko-KR" sz="2000" dirty="0" smtClean="0"/>
          </a:p>
          <a:p>
            <a:pPr marL="342900" indent="-342900"/>
            <a:r>
              <a:rPr lang="en-US" altLang="ko-KR" sz="2000" dirty="0" smtClean="0"/>
              <a:t>1</a:t>
            </a:r>
            <a:r>
              <a:rPr lang="ko-KR" altLang="en-US" sz="2000" dirty="0" smtClean="0"/>
              <a:t>차 면접관</a:t>
            </a:r>
            <a:r>
              <a:rPr lang="en-US" altLang="ko-KR" sz="2000" dirty="0" smtClean="0"/>
              <a:t> : </a:t>
            </a:r>
            <a:r>
              <a:rPr lang="ko-KR" altLang="en-US" sz="2000" dirty="0" smtClean="0"/>
              <a:t>팀장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해당 직무 현 수행자</a:t>
            </a:r>
            <a:endParaRPr lang="en-US" altLang="ko-KR" sz="2000" dirty="0" smtClean="0"/>
          </a:p>
          <a:p>
            <a:pPr marL="342900" indent="-342900"/>
            <a:r>
              <a:rPr lang="en-US" altLang="ko-KR" sz="2000" dirty="0" smtClean="0"/>
              <a:t>2</a:t>
            </a:r>
            <a:r>
              <a:rPr lang="ko-KR" altLang="en-US" sz="2000" dirty="0" smtClean="0"/>
              <a:t>차 면접관</a:t>
            </a:r>
            <a:r>
              <a:rPr lang="en-US" altLang="ko-KR" sz="2000" dirty="0" smtClean="0"/>
              <a:t> : </a:t>
            </a:r>
            <a:r>
              <a:rPr lang="ko-KR" altLang="en-US" sz="2000" dirty="0" smtClean="0"/>
              <a:t>해당 부서 임원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인사 임원</a:t>
            </a:r>
            <a:r>
              <a:rPr lang="en-US" altLang="ko-KR" sz="2000" dirty="0" smtClean="0"/>
              <a:t>, CEO</a:t>
            </a:r>
          </a:p>
          <a:p>
            <a:pPr marL="342900" indent="-342900"/>
            <a:endParaRPr lang="en-US" altLang="ko-KR" sz="2000" dirty="0" smtClean="0"/>
          </a:p>
          <a:p>
            <a:pPr marL="342900" indent="-342900"/>
            <a:r>
              <a:rPr lang="ko-KR" altLang="en-US" sz="2000" dirty="0" smtClean="0"/>
              <a:t>면접의 </a:t>
            </a:r>
            <a:r>
              <a:rPr lang="en-US" altLang="ko-KR" sz="2000" dirty="0" smtClean="0"/>
              <a:t>3</a:t>
            </a:r>
            <a:r>
              <a:rPr lang="ko-KR" altLang="en-US" sz="2000" dirty="0" smtClean="0"/>
              <a:t>대 포인트</a:t>
            </a:r>
            <a:endParaRPr lang="en-US" altLang="ko-KR" sz="2000" dirty="0" smtClean="0"/>
          </a:p>
          <a:p>
            <a:pPr marL="342900" indent="-342900"/>
            <a:r>
              <a:rPr lang="ko-KR" altLang="en-US" sz="2000" dirty="0" smtClean="0"/>
              <a:t>전문성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조직</a:t>
            </a:r>
            <a:r>
              <a:rPr lang="en-US" altLang="ko-KR" sz="2000" dirty="0" smtClean="0"/>
              <a:t> </a:t>
            </a:r>
            <a:r>
              <a:rPr lang="ko-KR" altLang="en-US" sz="2000" dirty="0" err="1" smtClean="0"/>
              <a:t>융화성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성장성</a:t>
            </a:r>
            <a:endParaRPr lang="ko-KR" altLang="en-US" sz="2000" dirty="0"/>
          </a:p>
        </p:txBody>
      </p:sp>
      <p:sp>
        <p:nvSpPr>
          <p:cNvPr id="6" name="직사각형 5"/>
          <p:cNvSpPr/>
          <p:nvPr/>
        </p:nvSpPr>
        <p:spPr>
          <a:xfrm>
            <a:off x="0" y="1628800"/>
            <a:ext cx="9144000" cy="2160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b="1" dirty="0" smtClean="0"/>
              <a:t>경험으로 끝낼 것인가</a:t>
            </a:r>
            <a:r>
              <a:rPr lang="en-US" altLang="ko-KR" sz="4800" b="1" dirty="0" smtClean="0"/>
              <a:t>?</a:t>
            </a:r>
          </a:p>
          <a:p>
            <a:pPr algn="ctr"/>
            <a:r>
              <a:rPr lang="ko-KR" altLang="en-US" sz="4800" b="1" dirty="0" smtClean="0"/>
              <a:t>경력으로 나아갈 것인가</a:t>
            </a:r>
            <a:r>
              <a:rPr lang="en-US" altLang="ko-KR" sz="4800" b="1" dirty="0" smtClean="0"/>
              <a:t>?</a:t>
            </a:r>
            <a:endParaRPr lang="ko-KR" altLang="en-US" sz="4800" b="1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NCS</a:t>
            </a:r>
            <a:r>
              <a:rPr lang="ko-KR" altLang="en-US" dirty="0" smtClean="0"/>
              <a:t>를 통해 본 구매 조달업무의 이해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323850" y="622082"/>
            <a:ext cx="84963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 smtClean="0"/>
              <a:t>02.</a:t>
            </a:r>
            <a:r>
              <a:rPr lang="ko-KR" altLang="en-US" sz="1600" dirty="0" smtClean="0"/>
              <a:t>경영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회계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사무 </a:t>
            </a:r>
            <a:r>
              <a:rPr lang="en-US" altLang="ko-KR" sz="1600" dirty="0" smtClean="0"/>
              <a:t>&gt; 04.</a:t>
            </a:r>
            <a:r>
              <a:rPr lang="ko-KR" altLang="en-US" sz="1600" dirty="0" err="1" smtClean="0"/>
              <a:t>생산ㆍ품질관리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&gt; 01.</a:t>
            </a:r>
            <a:r>
              <a:rPr lang="ko-KR" altLang="en-US" sz="1600" dirty="0" smtClean="0"/>
              <a:t>생산관리 </a:t>
            </a:r>
            <a:r>
              <a:rPr lang="en-US" altLang="ko-KR" sz="1600" dirty="0" smtClean="0"/>
              <a:t>&gt; 01.</a:t>
            </a:r>
            <a:r>
              <a:rPr lang="ko-KR" altLang="en-US" sz="1600" dirty="0" smtClean="0"/>
              <a:t>구매조달 </a:t>
            </a:r>
            <a:endParaRPr lang="ko-KR" alt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323850" y="1268413"/>
            <a:ext cx="5256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 smtClean="0"/>
              <a:t>구매품</a:t>
            </a:r>
            <a:r>
              <a:rPr lang="ko-KR" altLang="en-US" sz="1600" dirty="0" smtClean="0"/>
              <a:t> 품질관리 능력단위의 직무기술서 中</a:t>
            </a:r>
            <a:endParaRPr lang="ko-KR" alt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323850" y="5373216"/>
            <a:ext cx="84963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** </a:t>
            </a:r>
            <a:r>
              <a:rPr lang="ko-KR" altLang="en-US" b="1" dirty="0" smtClean="0"/>
              <a:t>능력단위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수준</a:t>
            </a:r>
            <a:r>
              <a:rPr lang="en-US" altLang="ko-KR" b="1" dirty="0" smtClean="0"/>
              <a:t>)</a:t>
            </a:r>
          </a:p>
          <a:p>
            <a:r>
              <a:rPr lang="ko-KR" altLang="en-US" sz="1600" dirty="0" smtClean="0"/>
              <a:t>신규 구매 </a:t>
            </a:r>
            <a:r>
              <a:rPr lang="ko-KR" altLang="en-US" sz="1600" dirty="0" err="1" smtClean="0"/>
              <a:t>협력사</a:t>
            </a:r>
            <a:r>
              <a:rPr lang="ko-KR" altLang="en-US" sz="1600" dirty="0" smtClean="0"/>
              <a:t> 발굴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구매 </a:t>
            </a:r>
            <a:r>
              <a:rPr lang="ko-KR" altLang="en-US" sz="1600" dirty="0" err="1" smtClean="0"/>
              <a:t>협력사</a:t>
            </a:r>
            <a:r>
              <a:rPr lang="ko-KR" altLang="en-US" sz="1600" dirty="0" smtClean="0"/>
              <a:t> 육성</a:t>
            </a:r>
            <a:r>
              <a:rPr lang="en-US" altLang="ko-KR" sz="1600" dirty="0" smtClean="0"/>
              <a:t>, </a:t>
            </a:r>
            <a:r>
              <a:rPr lang="ko-KR" altLang="en-US" sz="1600" b="1" dirty="0" smtClean="0"/>
              <a:t>발주관리</a:t>
            </a:r>
            <a:r>
              <a:rPr lang="en-US" altLang="ko-KR" sz="1600" b="1" dirty="0" smtClean="0"/>
              <a:t>(3), </a:t>
            </a:r>
            <a:r>
              <a:rPr lang="ko-KR" altLang="en-US" sz="1600" b="1" dirty="0" err="1" smtClean="0"/>
              <a:t>구매품</a:t>
            </a:r>
            <a:r>
              <a:rPr lang="ko-KR" altLang="en-US" sz="1600" b="1" dirty="0" smtClean="0"/>
              <a:t> 품질관리</a:t>
            </a:r>
            <a:r>
              <a:rPr lang="en-US" altLang="ko-KR" sz="1600" b="1" dirty="0" smtClean="0"/>
              <a:t>(4)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개발구매</a:t>
            </a:r>
            <a:r>
              <a:rPr lang="en-US" altLang="ko-KR" sz="1600" dirty="0" smtClean="0"/>
              <a:t>, </a:t>
            </a:r>
            <a:br>
              <a:rPr lang="en-US" altLang="ko-KR" sz="1600" dirty="0" smtClean="0"/>
            </a:br>
            <a:r>
              <a:rPr lang="ko-KR" altLang="en-US" sz="1600" dirty="0" smtClean="0"/>
              <a:t>구매원가관리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구매 원가절감 실행</a:t>
            </a:r>
            <a:r>
              <a:rPr lang="en-US" altLang="ko-KR" sz="1600" dirty="0" smtClean="0"/>
              <a:t>, </a:t>
            </a:r>
            <a:r>
              <a:rPr lang="ko-KR" altLang="en-US" sz="1600" b="1" dirty="0" smtClean="0"/>
              <a:t>구매 계약</a:t>
            </a:r>
            <a:r>
              <a:rPr lang="en-US" altLang="ko-KR" sz="1600" b="1" dirty="0" smtClean="0"/>
              <a:t>(4)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구매 성과관리</a:t>
            </a:r>
            <a:endParaRPr lang="ko-KR" altLang="en-US" sz="16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 r="8339" b="15976"/>
          <a:stretch>
            <a:fillRect/>
          </a:stretch>
        </p:blipFill>
        <p:spPr bwMode="auto">
          <a:xfrm>
            <a:off x="323850" y="1773238"/>
            <a:ext cx="8496300" cy="345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현장실습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인턴으로 얻을 수 있는 것</a:t>
            </a:r>
            <a:endParaRPr lang="ko-KR" altLang="en-US" dirty="0"/>
          </a:p>
        </p:txBody>
      </p:sp>
      <p:pic>
        <p:nvPicPr>
          <p:cNvPr id="19458" name="Picture 2" descr="입사지원서에 대한 이미지 검색결과"/>
          <p:cNvPicPr>
            <a:picLocks noChangeAspect="1" noChangeArrowheads="1"/>
          </p:cNvPicPr>
          <p:nvPr/>
        </p:nvPicPr>
        <p:blipFill>
          <a:blip r:embed="rId2" cstate="print"/>
          <a:srcRect l="53019" t="2496" r="3046" b="11094"/>
          <a:stretch>
            <a:fillRect/>
          </a:stretch>
        </p:blipFill>
        <p:spPr bwMode="auto">
          <a:xfrm>
            <a:off x="2843808" y="1268413"/>
            <a:ext cx="2088232" cy="2551419"/>
          </a:xfrm>
          <a:prstGeom prst="rect">
            <a:avLst/>
          </a:prstGeom>
          <a:noFill/>
        </p:spPr>
      </p:pic>
      <p:pic>
        <p:nvPicPr>
          <p:cNvPr id="19459" name="Picture 3" descr="C:\Users\User\Desktop\송구\HRD portfolio_송구1607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3255" y="1268412"/>
            <a:ext cx="3249185" cy="2448619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pic>
        <p:nvPicPr>
          <p:cNvPr id="19465" name="Picture 9" descr="자기소개서에 대한 이미지 검색결과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4140968" y="2780928"/>
            <a:ext cx="3960762" cy="3718482"/>
          </a:xfrm>
          <a:prstGeom prst="rect">
            <a:avLst/>
          </a:prstGeom>
          <a:noFill/>
        </p:spPr>
      </p:pic>
      <p:pic>
        <p:nvPicPr>
          <p:cNvPr id="19467" name="Picture 11" descr="관련 이미지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2556792" y="1268413"/>
            <a:ext cx="2421336" cy="2015877"/>
          </a:xfrm>
          <a:prstGeom prst="rect">
            <a:avLst/>
          </a:prstGeom>
          <a:noFill/>
        </p:spPr>
      </p:pic>
      <p:sp>
        <p:nvSpPr>
          <p:cNvPr id="10" name="모서리가 둥근 직사각형 9"/>
          <p:cNvSpPr/>
          <p:nvPr/>
        </p:nvSpPr>
        <p:spPr>
          <a:xfrm>
            <a:off x="323850" y="4005064"/>
            <a:ext cx="1943894" cy="1008112"/>
          </a:xfrm>
          <a:prstGeom prst="roundRect">
            <a:avLst>
              <a:gd name="adj" fmla="val 882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객관적 사실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과거</a:t>
            </a:r>
            <a:r>
              <a:rPr lang="en-US" altLang="ko-KR" sz="1600" dirty="0" smtClean="0">
                <a:solidFill>
                  <a:schemeClr val="tx1"/>
                </a:solidFill>
              </a:rPr>
              <a:t>~</a:t>
            </a:r>
            <a:r>
              <a:rPr lang="ko-KR" altLang="en-US" sz="1600" dirty="0" smtClean="0">
                <a:solidFill>
                  <a:schemeClr val="tx1"/>
                </a:solidFill>
              </a:rPr>
              <a:t>현재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최소요건의 확인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2915816" y="4005064"/>
            <a:ext cx="2016224" cy="1008112"/>
          </a:xfrm>
          <a:prstGeom prst="roundRect">
            <a:avLst>
              <a:gd name="adj" fmla="val 882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주관적 사실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보고서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과거</a:t>
            </a:r>
            <a:r>
              <a:rPr lang="en-US" altLang="ko-KR" sz="1600" dirty="0" smtClean="0">
                <a:solidFill>
                  <a:schemeClr val="tx1"/>
                </a:solidFill>
              </a:rPr>
              <a:t>~</a:t>
            </a:r>
            <a:r>
              <a:rPr lang="ko-KR" altLang="en-US" sz="1600" dirty="0" smtClean="0">
                <a:solidFill>
                  <a:schemeClr val="tx1"/>
                </a:solidFill>
              </a:rPr>
              <a:t>미래</a:t>
            </a:r>
            <a:r>
              <a:rPr lang="en-US" altLang="ko-KR" sz="1600" dirty="0" smtClean="0">
                <a:solidFill>
                  <a:schemeClr val="tx1"/>
                </a:solidFill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</a:rPr>
              <a:t>유추</a:t>
            </a:r>
            <a:r>
              <a:rPr lang="en-US" altLang="ko-KR" sz="1600" dirty="0" smtClean="0">
                <a:solidFill>
                  <a:schemeClr val="tx1"/>
                </a:solidFill>
              </a:rPr>
              <a:t>)</a:t>
            </a:r>
          </a:p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최대 요건의 상상</a:t>
            </a:r>
            <a:endParaRPr lang="en-US" altLang="ko-KR" sz="1600" dirty="0" smtClean="0">
              <a:solidFill>
                <a:schemeClr val="tx1"/>
              </a:solidFill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5292080" y="4005064"/>
            <a:ext cx="3240360" cy="1008112"/>
          </a:xfrm>
          <a:prstGeom prst="roundRect">
            <a:avLst>
              <a:gd name="adj" fmla="val 882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주관적 사실의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객관화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과거</a:t>
            </a:r>
            <a:r>
              <a:rPr lang="en-US" altLang="ko-KR" sz="1600" dirty="0" smtClean="0">
                <a:solidFill>
                  <a:schemeClr val="tx1"/>
                </a:solidFill>
              </a:rPr>
              <a:t>~</a:t>
            </a:r>
            <a:r>
              <a:rPr lang="ko-KR" altLang="en-US" sz="1600" dirty="0" smtClean="0">
                <a:solidFill>
                  <a:schemeClr val="tx1"/>
                </a:solidFill>
              </a:rPr>
              <a:t>미래</a:t>
            </a:r>
            <a:r>
              <a:rPr lang="en-US" altLang="ko-KR" sz="1600" dirty="0" smtClean="0">
                <a:solidFill>
                  <a:schemeClr val="tx1"/>
                </a:solidFill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</a:rPr>
              <a:t>유추</a:t>
            </a:r>
            <a:r>
              <a:rPr lang="en-US" altLang="ko-KR" sz="1600" dirty="0" smtClean="0">
                <a:solidFill>
                  <a:schemeClr val="tx1"/>
                </a:solidFill>
              </a:rPr>
              <a:t>)</a:t>
            </a:r>
          </a:p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최대 요건의 상상</a:t>
            </a:r>
            <a:endParaRPr lang="en-US" altLang="ko-KR" sz="1600" dirty="0" smtClean="0">
              <a:solidFill>
                <a:schemeClr val="tx1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23850" y="622082"/>
            <a:ext cx="84963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 smtClean="0"/>
              <a:t>조직 경험을 통한 주관적 사실</a:t>
            </a:r>
            <a:r>
              <a:rPr lang="ko-KR" altLang="en-US" sz="1600" dirty="0"/>
              <a:t> </a:t>
            </a:r>
            <a:endParaRPr lang="en-US" altLang="ko-KR" sz="1600" dirty="0" smtClean="0"/>
          </a:p>
          <a:p>
            <a:r>
              <a:rPr lang="ko-KR" altLang="en-US" sz="1600" dirty="0" smtClean="0"/>
              <a:t>주관적 </a:t>
            </a:r>
            <a:r>
              <a:rPr lang="en-US" altLang="ko-KR" sz="1600" dirty="0" smtClean="0">
                <a:latin typeface="맑은 고딕"/>
                <a:ea typeface="맑은 고딕"/>
              </a:rPr>
              <a:t>≠ </a:t>
            </a:r>
            <a:r>
              <a:rPr lang="ko-KR" altLang="en-US" sz="1600" dirty="0" smtClean="0">
                <a:latin typeface="맑은 고딕"/>
                <a:ea typeface="맑은 고딕"/>
              </a:rPr>
              <a:t>나의 주관적 평가</a:t>
            </a:r>
            <a:endParaRPr lang="en-US" altLang="ko-KR" sz="1600" dirty="0" smtClean="0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323850" y="5229200"/>
            <a:ext cx="1943894" cy="1080120"/>
          </a:xfrm>
          <a:prstGeom prst="roundRect">
            <a:avLst>
              <a:gd name="adj" fmla="val 8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/>
              <a:t>한 줄</a:t>
            </a:r>
            <a:endParaRPr lang="en-US" altLang="ko-KR" sz="1600" dirty="0" smtClean="0"/>
          </a:p>
          <a:p>
            <a:pPr algn="ctr"/>
            <a:r>
              <a:rPr lang="en-US" altLang="ko-KR" sz="1600" dirty="0" smtClean="0"/>
              <a:t>But </a:t>
            </a:r>
          </a:p>
          <a:p>
            <a:pPr algn="ctr"/>
            <a:r>
              <a:rPr lang="ko-KR" altLang="en-US" sz="1600" dirty="0" smtClean="0"/>
              <a:t>단기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입증 희박</a:t>
            </a:r>
            <a:endParaRPr lang="en-US" altLang="ko-KR" sz="1600" dirty="0" smtClean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915816" y="5229200"/>
            <a:ext cx="5688632" cy="1080120"/>
          </a:xfrm>
          <a:prstGeom prst="roundRect">
            <a:avLst>
              <a:gd name="adj" fmla="val 8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/>
              <a:t>조직 내에서 상호작용을 통해 성공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실패 경험 사례</a:t>
            </a:r>
            <a:endParaRPr lang="en-US" altLang="ko-KR" sz="1600" dirty="0" smtClean="0"/>
          </a:p>
          <a:p>
            <a:pPr algn="ctr"/>
            <a:r>
              <a:rPr lang="en-US" altLang="ko-KR" sz="1600" dirty="0" smtClean="0"/>
              <a:t>But</a:t>
            </a:r>
          </a:p>
          <a:p>
            <a:pPr algn="ctr"/>
            <a:r>
              <a:rPr lang="ko-KR" altLang="en-US" sz="1600" dirty="0" smtClean="0"/>
              <a:t>사례 부족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내용 구성 및 작성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방법 어려움</a:t>
            </a:r>
            <a:endParaRPr lang="en-US" altLang="ko-KR" sz="1600" dirty="0" smtClean="0"/>
          </a:p>
        </p:txBody>
      </p:sp>
      <p:pic>
        <p:nvPicPr>
          <p:cNvPr id="19461" name="Picture 5" descr="관련 이미지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850" y="1268412"/>
            <a:ext cx="2015902" cy="2569001"/>
          </a:xfrm>
          <a:prstGeom prst="rect">
            <a:avLst/>
          </a:prstGeom>
          <a:noFill/>
        </p:spPr>
      </p:pic>
      <p:sp>
        <p:nvSpPr>
          <p:cNvPr id="17" name="직사각형 16"/>
          <p:cNvSpPr/>
          <p:nvPr/>
        </p:nvSpPr>
        <p:spPr>
          <a:xfrm>
            <a:off x="-2376264" y="932868"/>
            <a:ext cx="2376264" cy="191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ko-KR" sz="1600" dirty="0" smtClean="0">
                <a:solidFill>
                  <a:schemeClr val="tx1"/>
                </a:solidFill>
                <a:latin typeface="맑은 고딕"/>
                <a:ea typeface="맑은 고딕"/>
              </a:rPr>
              <a:t>= 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/>
                <a:ea typeface="맑은 고딕"/>
              </a:rPr>
              <a:t>평가자의 주관적 평가 </a:t>
            </a:r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77556E-17 L 0.37795 0.000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특강 종료 후 </a:t>
            </a:r>
            <a:r>
              <a:rPr lang="en-US" altLang="ko-KR" dirty="0" smtClean="0"/>
              <a:t>2</a:t>
            </a:r>
            <a:r>
              <a:rPr lang="ko-KR" altLang="en-US" dirty="0" smtClean="0"/>
              <a:t> 종류의 사람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4059069"/>
            <a:ext cx="76328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입사지원 서류 작성과 면접 </a:t>
            </a:r>
            <a:r>
              <a:rPr lang="ko-KR" altLang="en-US" sz="2800" b="1" smtClean="0"/>
              <a:t>준비를 통해 </a:t>
            </a:r>
            <a:endParaRPr lang="en-US" altLang="ko-KR" sz="2800" b="1" dirty="0" smtClean="0"/>
          </a:p>
          <a:p>
            <a:r>
              <a:rPr lang="ko-KR" altLang="en-US" sz="2800" b="1" dirty="0" smtClean="0"/>
              <a:t>자신만의 경력을 찾아야 하는 자 </a:t>
            </a:r>
            <a:endParaRPr lang="ko-KR" alt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1538789"/>
            <a:ext cx="73448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현장실습</a:t>
            </a:r>
            <a:r>
              <a:rPr lang="en-US" altLang="ko-KR" sz="2800" b="1" dirty="0" smtClean="0"/>
              <a:t>/</a:t>
            </a:r>
            <a:r>
              <a:rPr lang="ko-KR" altLang="en-US" sz="2800" b="1" dirty="0" smtClean="0"/>
              <a:t>인턴 등 배운 것을 실천하여 </a:t>
            </a:r>
            <a:endParaRPr lang="en-US" altLang="ko-KR" sz="2800" b="1" dirty="0" smtClean="0"/>
          </a:p>
          <a:p>
            <a:r>
              <a:rPr lang="ko-KR" altLang="en-US" sz="2800" b="1" dirty="0" smtClean="0"/>
              <a:t>자신만의 경력을 만드는 자</a:t>
            </a:r>
            <a:endParaRPr lang="ko-KR" altLang="en-US" sz="2800" b="1" dirty="0"/>
          </a:p>
        </p:txBody>
      </p:sp>
      <p:cxnSp>
        <p:nvCxnSpPr>
          <p:cNvPr id="8" name="직선 연결선 7"/>
          <p:cNvCxnSpPr/>
          <p:nvPr/>
        </p:nvCxnSpPr>
        <p:spPr>
          <a:xfrm>
            <a:off x="3275856" y="2420888"/>
            <a:ext cx="151216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3203848" y="4941168"/>
            <a:ext cx="237626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Best Story</a:t>
            </a:r>
            <a:endParaRPr lang="ko-KR" altLang="en-US" dirty="0"/>
          </a:p>
        </p:txBody>
      </p:sp>
      <p:pic>
        <p:nvPicPr>
          <p:cNvPr id="1026" name="Picture 2" descr="https://encrypted-tbn3.gstatic.com/images?q=tbn:ANd9GcTN4lEJWpLoX1okYduwoHsAaEDXogvJYAE_dnJykTKSis1UcfI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773238"/>
            <a:ext cx="2827598" cy="1886666"/>
          </a:xfrm>
          <a:prstGeom prst="rect">
            <a:avLst/>
          </a:prstGeom>
          <a:noFill/>
        </p:spPr>
      </p:pic>
      <p:pic>
        <p:nvPicPr>
          <p:cNvPr id="1028" name="Picture 4" descr="https://encrypted-tbn2.gstatic.com/images?q=tbn:ANd9GcRkTC879CDSH_0mOxrUQh4Q1gWLTiLB4d-cZjFAOPXidXqf8KK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09759" y="4453263"/>
            <a:ext cx="2628061" cy="1911915"/>
          </a:xfrm>
          <a:prstGeom prst="rect">
            <a:avLst/>
          </a:prstGeom>
          <a:noFill/>
        </p:spPr>
      </p:pic>
      <p:pic>
        <p:nvPicPr>
          <p:cNvPr id="1032" name="Picture 8" descr="https://encrypted-tbn1.gstatic.com/images?q=tbn:ANd9GcR71hQDe0lsx0Wm7Oeb8IPY4Oxp6arLbTtCdr-FGArVrnv94B7XzQ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4437112"/>
            <a:ext cx="2735982" cy="1944216"/>
          </a:xfrm>
          <a:prstGeom prst="rect">
            <a:avLst/>
          </a:prstGeom>
          <a:noFill/>
        </p:spPr>
      </p:pic>
      <p:pic>
        <p:nvPicPr>
          <p:cNvPr id="1034" name="Picture 10" descr="https://encrypted-tbn0.gstatic.com/images?q=tbn:ANd9GcQ7LYP8v-FW623c3Vufa4Sv6JGG7ezNSjQ5YEeFLL3iv2wd28OAV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47737" y="1773238"/>
            <a:ext cx="2740142" cy="1894249"/>
          </a:xfrm>
          <a:prstGeom prst="rect">
            <a:avLst/>
          </a:prstGeom>
          <a:noFill/>
        </p:spPr>
      </p:pic>
      <p:pic>
        <p:nvPicPr>
          <p:cNvPr id="1036" name="Picture 12" descr="https://encrypted-tbn2.gstatic.com/images?q=tbn:ANd9GcQNoKEfe8uQIYx1Tr_yyBEKWHvpzqR30rjRmUJEKA7nc0SLpFKbv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4168" y="1773238"/>
            <a:ext cx="2735982" cy="1893095"/>
          </a:xfrm>
          <a:prstGeom prst="rect">
            <a:avLst/>
          </a:prstGeom>
          <a:noFill/>
        </p:spPr>
      </p:pic>
      <p:pic>
        <p:nvPicPr>
          <p:cNvPr id="1038" name="Picture 14" descr="https://encrypted-tbn1.gstatic.com/images?q=tbn:ANd9GcTgf-mcn7fJV-_3tOLnUZQgU6j0_pSexTw993BcUvEkH0Y2JzYDcw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850" y="4473327"/>
            <a:ext cx="2839561" cy="1871786"/>
          </a:xfrm>
          <a:prstGeom prst="rect">
            <a:avLst/>
          </a:prstGeom>
          <a:noFill/>
        </p:spPr>
      </p:pic>
      <p:sp>
        <p:nvSpPr>
          <p:cNvPr id="11" name="모서리가 둥근 직사각형 10"/>
          <p:cNvSpPr/>
          <p:nvPr/>
        </p:nvSpPr>
        <p:spPr>
          <a:xfrm>
            <a:off x="323850" y="3704332"/>
            <a:ext cx="8496300" cy="720080"/>
          </a:xfrm>
          <a:prstGeom prst="roundRect">
            <a:avLst>
              <a:gd name="adj" fmla="val 45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mtClean="0"/>
              <a:t>다양한 현장경험</a:t>
            </a:r>
            <a:r>
              <a:rPr lang="en-US" altLang="ko-KR" sz="2400" b="1" dirty="0" smtClean="0"/>
              <a:t>,</a:t>
            </a:r>
            <a:r>
              <a:rPr lang="ko-KR" altLang="en-US" sz="2400" b="1" dirty="0" smtClean="0"/>
              <a:t> 여러분의 목표는 무엇입니까</a:t>
            </a:r>
            <a:r>
              <a:rPr lang="en-US" altLang="ko-KR" sz="2400" b="1" dirty="0" smtClean="0"/>
              <a:t>?</a:t>
            </a:r>
            <a:endParaRPr lang="ko-KR" altLang="en-US" sz="2400" b="1" dirty="0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323850" y="3704332"/>
            <a:ext cx="8496300" cy="720080"/>
          </a:xfrm>
          <a:prstGeom prst="roundRect">
            <a:avLst>
              <a:gd name="adj" fmla="val 45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/>
              <a:t>채용 의뢰 받기</a:t>
            </a:r>
            <a:endParaRPr lang="ko-KR" altLang="en-US" sz="3200" b="1" dirty="0"/>
          </a:p>
        </p:txBody>
      </p:sp>
      <p:sp>
        <p:nvSpPr>
          <p:cNvPr id="14" name="직사각형 13"/>
          <p:cNvSpPr/>
          <p:nvPr/>
        </p:nvSpPr>
        <p:spPr>
          <a:xfrm>
            <a:off x="323850" y="622082"/>
            <a:ext cx="84963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 smtClean="0"/>
              <a:t>기업에서 원하는 인재는 열심히 하겠다는 인재가 아니라 </a:t>
            </a:r>
            <a:endParaRPr lang="en-US" altLang="ko-KR" sz="1600" dirty="0" smtClean="0"/>
          </a:p>
          <a:p>
            <a:r>
              <a:rPr lang="ko-KR" altLang="en-US" sz="1600" dirty="0" smtClean="0"/>
              <a:t>이미 열심히 하는 사람이라는 것이 검증된 인재</a:t>
            </a:r>
            <a:r>
              <a:rPr lang="en-US" altLang="ko-KR" sz="1600" dirty="0" smtClean="0"/>
              <a:t>!!</a:t>
            </a:r>
          </a:p>
        </p:txBody>
      </p: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11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채용 요청의 의미</a:t>
            </a:r>
            <a:endParaRPr lang="ko-KR" altLang="en-US" dirty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321839" y="1340808"/>
            <a:ext cx="3458073" cy="360000"/>
          </a:xfrm>
          <a:prstGeom prst="round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기업의 관점에서 본 구직자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pic>
        <p:nvPicPr>
          <p:cNvPr id="25602" name="Picture 2" descr="[기획] 입사는 했지만 ‘다른 직장’을 꿈꾼다… 취업시장 ‘중고 신입’ 늘어 기사의 사진"/>
          <p:cNvPicPr>
            <a:picLocks noChangeAspect="1" noChangeArrowheads="1"/>
          </p:cNvPicPr>
          <p:nvPr/>
        </p:nvPicPr>
        <p:blipFill>
          <a:blip r:embed="rId3" cstate="print"/>
          <a:srcRect t="19252"/>
          <a:stretch>
            <a:fillRect/>
          </a:stretch>
        </p:blipFill>
        <p:spPr bwMode="auto">
          <a:xfrm>
            <a:off x="323850" y="1773238"/>
            <a:ext cx="8484284" cy="179977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직사각형 12"/>
          <p:cNvSpPr/>
          <p:nvPr/>
        </p:nvSpPr>
        <p:spPr>
          <a:xfrm>
            <a:off x="5652120" y="1311573"/>
            <a:ext cx="316803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050" dirty="0" smtClean="0"/>
              <a:t>단</a:t>
            </a:r>
            <a:r>
              <a:rPr lang="en-US" altLang="ko-KR" sz="1050" dirty="0" smtClean="0"/>
              <a:t>, </a:t>
            </a:r>
            <a:r>
              <a:rPr lang="ko-KR" altLang="en-US" sz="1050" dirty="0" smtClean="0"/>
              <a:t>지원 업무와 무관한 경력</a:t>
            </a:r>
            <a:r>
              <a:rPr lang="en-US" altLang="ko-KR" sz="1050" dirty="0" smtClean="0"/>
              <a:t>, </a:t>
            </a:r>
            <a:r>
              <a:rPr lang="ko-KR" altLang="en-US" sz="1050" dirty="0" smtClean="0"/>
              <a:t>너무 짧은 경력은</a:t>
            </a:r>
            <a:endParaRPr lang="en-US" altLang="ko-KR" sz="1050" dirty="0" smtClean="0"/>
          </a:p>
          <a:p>
            <a:pPr algn="r"/>
            <a:r>
              <a:rPr lang="ko-KR" altLang="en-US" sz="1050" dirty="0" smtClean="0"/>
              <a:t>일부 기업에게 오히려 감점 요인이 될 수 있음</a:t>
            </a:r>
            <a:r>
              <a:rPr lang="en-US" altLang="ko-KR" sz="1050" dirty="0" smtClean="0"/>
              <a:t>!!</a:t>
            </a:r>
            <a:endParaRPr lang="ko-KR" altLang="en-US" sz="1050" dirty="0"/>
          </a:p>
        </p:txBody>
      </p:sp>
      <p:grpSp>
        <p:nvGrpSpPr>
          <p:cNvPr id="3" name="그룹 19"/>
          <p:cNvGrpSpPr/>
          <p:nvPr/>
        </p:nvGrpSpPr>
        <p:grpSpPr>
          <a:xfrm>
            <a:off x="4932040" y="3796709"/>
            <a:ext cx="3888110" cy="2727916"/>
            <a:chOff x="202101" y="3796709"/>
            <a:chExt cx="3888110" cy="2727916"/>
          </a:xfrm>
        </p:grpSpPr>
        <p:pic>
          <p:nvPicPr>
            <p:cNvPr id="26626" name="Picture 2" descr="https://encrypted-tbn1.gstatic.com/images?q=tbn:ANd9GcSNyP0a8A0vjWGXDzXYTVWLe9nQw9b9n4u7ycWQA05eYcnjYAme"/>
            <p:cNvPicPr>
              <a:picLocks noChangeAspect="1" noChangeArrowheads="1"/>
            </p:cNvPicPr>
            <p:nvPr/>
          </p:nvPicPr>
          <p:blipFill>
            <a:blip r:embed="rId4" cstate="print"/>
            <a:srcRect l="22217" t="6078" r="29473" b="30925"/>
            <a:stretch>
              <a:fillRect/>
            </a:stretch>
          </p:blipFill>
          <p:spPr bwMode="auto">
            <a:xfrm>
              <a:off x="202101" y="3796709"/>
              <a:ext cx="1534435" cy="2727916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354229" y="3861048"/>
              <a:ext cx="27359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자네 우리 회사에 </a:t>
              </a: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ko-KR" altLang="en-US" dirty="0" smtClean="0"/>
                <a:t>입사할 생각 없나</a:t>
              </a:r>
              <a:r>
                <a:rPr lang="en-US" altLang="ko-KR" dirty="0" smtClean="0"/>
                <a:t>?</a:t>
              </a:r>
              <a:endParaRPr lang="ko-KR" altLang="en-US" dirty="0"/>
            </a:p>
          </p:txBody>
        </p:sp>
      </p:grpSp>
      <p:grpSp>
        <p:nvGrpSpPr>
          <p:cNvPr id="6" name="그룹 20"/>
          <p:cNvGrpSpPr/>
          <p:nvPr/>
        </p:nvGrpSpPr>
        <p:grpSpPr>
          <a:xfrm>
            <a:off x="323850" y="3745522"/>
            <a:ext cx="4248150" cy="2779103"/>
            <a:chOff x="5004048" y="3745522"/>
            <a:chExt cx="4248150" cy="2779103"/>
          </a:xfrm>
        </p:grpSpPr>
        <p:pic>
          <p:nvPicPr>
            <p:cNvPr id="26628" name="Picture 4" descr="https://encrypted-tbn3.gstatic.com/images?q=tbn:ANd9GcSDOd6N17Ehg-XN7rHdD7ZNhWkNHg0X8x05itqUw4aVjjXJwvdE"/>
            <p:cNvPicPr>
              <a:picLocks noChangeAspect="1" noChangeArrowheads="1"/>
            </p:cNvPicPr>
            <p:nvPr/>
          </p:nvPicPr>
          <p:blipFill>
            <a:blip r:embed="rId5" cstate="print"/>
            <a:srcRect l="40000" t="3514" r="29231"/>
            <a:stretch>
              <a:fillRect/>
            </a:stretch>
          </p:blipFill>
          <p:spPr bwMode="auto">
            <a:xfrm>
              <a:off x="7856351" y="3745522"/>
              <a:ext cx="1395847" cy="2779103"/>
            </a:xfrm>
            <a:prstGeom prst="rect">
              <a:avLst/>
            </a:prstGeom>
            <a:noFill/>
          </p:spPr>
        </p:pic>
        <p:sp>
          <p:nvSpPr>
            <p:cNvPr id="18" name="TextBox 17"/>
            <p:cNvSpPr txBox="1"/>
            <p:nvPr/>
          </p:nvSpPr>
          <p:spPr>
            <a:xfrm>
              <a:off x="5004048" y="3861048"/>
              <a:ext cx="32038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성실하고 똑똑한 사람이야</a:t>
              </a:r>
              <a:r>
                <a:rPr lang="en-US" altLang="ko-KR" dirty="0" smtClean="0"/>
                <a:t>~</a:t>
              </a:r>
            </a:p>
            <a:p>
              <a:r>
                <a:rPr lang="ko-KR" altLang="en-US" dirty="0" smtClean="0"/>
                <a:t>수고 많았어요</a:t>
              </a:r>
              <a:r>
                <a:rPr lang="en-US" altLang="ko-KR" dirty="0" smtClean="0"/>
                <a:t>^^</a:t>
              </a:r>
              <a:endParaRPr lang="ko-KR" altLang="en-US" dirty="0"/>
            </a:p>
          </p:txBody>
        </p:sp>
      </p:grpSp>
      <p:sp>
        <p:nvSpPr>
          <p:cNvPr id="19" name="제목 1"/>
          <p:cNvSpPr txBox="1">
            <a:spLocks/>
          </p:cNvSpPr>
          <p:nvPr/>
        </p:nvSpPr>
        <p:spPr>
          <a:xfrm>
            <a:off x="2267744" y="0"/>
            <a:ext cx="4716524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j-cs"/>
              </a:rPr>
              <a:t>= </a:t>
            </a: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j-cs"/>
              </a:rPr>
              <a:t>기업에게 검증 받은 인재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12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 dirty="0" smtClean="0"/>
              <a:t>기업에서 신입사원에게 바라는 점은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323528" y="274638"/>
            <a:ext cx="6851104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321839" y="1340808"/>
            <a:ext cx="4105699" cy="360000"/>
          </a:xfrm>
          <a:prstGeom prst="round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기업의 인재상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323850" y="1773236"/>
          <a:ext cx="5616302" cy="4751389"/>
        </p:xfrm>
        <a:graphic>
          <a:graphicData uri="http://schemas.openxmlformats.org/drawingml/2006/table">
            <a:tbl>
              <a:tblPr/>
              <a:tblGrid>
                <a:gridCol w="1007790"/>
                <a:gridCol w="4608512"/>
              </a:tblGrid>
              <a:tr h="2269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금호건설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성실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연구하고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공부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적극성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9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동부건설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확고한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인생관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건전한 기업관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미래를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준비하고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발전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학습태도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9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롯데건설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극기인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성과인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도전인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지력인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9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삼성엔지니어링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열정과 몰입으로 미래에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도전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학습과 창조로 세상을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변화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소통하고 협업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9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코오롱건설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학습인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전문인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가치창조인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9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포스코건설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전문성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도덕성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적극성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혁신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최고성과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9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GS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건설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창의적 발상으로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혁신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도전과 열정으로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최고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존중하고 소통하여 함께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성장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9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롯데홈쇼핑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신뢰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변화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역량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도전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9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제일기획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자발적 진화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주도적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자신감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도전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열정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9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한솔교육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고객감동 창조자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신뢰하는 협력자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도전하는 전문가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열정적인 실천가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9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CJ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헬로비전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정직하고 열정적이며 창의적인 인재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글로벌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인재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전문성을 갖춘 인재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9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삼성에버랜드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오픈마인드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창조자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전문가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도전가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9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호텔신라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서비스지향형 인재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변화 지향형 이재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미래지향형 인재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9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NC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소프트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세계를 품을 수 있는 진취적 기상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세계를 신나게 만들 창의력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정직과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신용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9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도레이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첨단소재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글로벌인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창조인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프로페셔널인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도전인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9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삼성정밀화학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열정과 몰입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학습과 창의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소통과 협업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9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한화그룹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신의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창의와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열정으로 도전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맡은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분야의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최고의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전문성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국제적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감각과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능력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0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LG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화학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꿈과 열정으로 세계 최고에 도전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팀워크를 이루며 자율적이고 창의적으로 업무진행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고객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최우선한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혁신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꾸준한 실력배양으로 정정당당히 경쟁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036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동원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F&amp;B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창조적이고 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행동력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있는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사람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항상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새로운 것을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도전하는 사람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팀워크를 중시하고 더불어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일하는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사람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시도한 일에는 성과를 내는 집념과 열정적인 사람</a:t>
                      </a:r>
                    </a:p>
                  </a:txBody>
                  <a:tcPr marL="36000" marR="36000" marT="46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9" name="그룹 18"/>
          <p:cNvGrpSpPr/>
          <p:nvPr/>
        </p:nvGrpSpPr>
        <p:grpSpPr>
          <a:xfrm>
            <a:off x="6012160" y="1773237"/>
            <a:ext cx="2807990" cy="4751387"/>
            <a:chOff x="6012160" y="1773237"/>
            <a:chExt cx="2807990" cy="4751387"/>
          </a:xfrm>
        </p:grpSpPr>
        <p:sp>
          <p:nvSpPr>
            <p:cNvPr id="11" name="이등변 삼각형 10"/>
            <p:cNvSpPr/>
            <p:nvPr/>
          </p:nvSpPr>
          <p:spPr>
            <a:xfrm rot="5400000">
              <a:off x="3744478" y="4040919"/>
              <a:ext cx="4751387" cy="216024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6" name="그룹 15"/>
            <p:cNvGrpSpPr/>
            <p:nvPr/>
          </p:nvGrpSpPr>
          <p:grpSpPr>
            <a:xfrm>
              <a:off x="6444208" y="1798638"/>
              <a:ext cx="2375942" cy="2177398"/>
              <a:chOff x="6444208" y="1655044"/>
              <a:chExt cx="2375942" cy="2177398"/>
            </a:xfrm>
          </p:grpSpPr>
          <p:sp>
            <p:nvSpPr>
              <p:cNvPr id="14" name="모서리가 둥근 직사각형 13"/>
              <p:cNvSpPr/>
              <p:nvPr/>
            </p:nvSpPr>
            <p:spPr>
              <a:xfrm>
                <a:off x="6444208" y="1655044"/>
                <a:ext cx="2375942" cy="1846386"/>
              </a:xfrm>
              <a:prstGeom prst="roundRect">
                <a:avLst>
                  <a:gd name="adj" fmla="val 424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</a:rPr>
                  <a:t>연구하고 공부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발전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학습태도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지력인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학습과 창조로 세상을 변화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학습인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전문성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창의적 발상으로 혁신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역량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자발적 진화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도전하는 전문가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전문성을 갖춘 인재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전문가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변화 지향형 인재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프로페셔널인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학습과 창의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최고 전문성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꾸준한 실력배양 등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모서리가 둥근 직사각형 11"/>
              <p:cNvSpPr/>
              <p:nvPr/>
            </p:nvSpPr>
            <p:spPr>
              <a:xfrm>
                <a:off x="6444208" y="3472402"/>
                <a:ext cx="2375942" cy="360040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dirty="0" smtClean="0">
                    <a:latin typeface="맑은 고딕"/>
                    <a:ea typeface="맑은 고딕"/>
                  </a:rPr>
                  <a:t>성장</a:t>
                </a:r>
                <a:r>
                  <a:rPr lang="en-US" altLang="ko-KR" b="1" dirty="0" smtClean="0">
                    <a:latin typeface="맑은 고딕"/>
                    <a:ea typeface="맑은 고딕"/>
                  </a:rPr>
                  <a:t>, </a:t>
                </a:r>
                <a:r>
                  <a:rPr lang="ko-KR" altLang="en-US" sz="1600" dirty="0" smtClean="0">
                    <a:latin typeface="맑은 고딕"/>
                    <a:ea typeface="맑은 고딕"/>
                  </a:rPr>
                  <a:t>성과</a:t>
                </a:r>
                <a:endParaRPr lang="ko-KR" altLang="en-US" sz="1600" dirty="0"/>
              </a:p>
            </p:txBody>
          </p:sp>
        </p:grpSp>
        <p:grpSp>
          <p:nvGrpSpPr>
            <p:cNvPr id="17" name="그룹 16"/>
            <p:cNvGrpSpPr/>
            <p:nvPr/>
          </p:nvGrpSpPr>
          <p:grpSpPr>
            <a:xfrm>
              <a:off x="6444208" y="4365104"/>
              <a:ext cx="2375942" cy="2134120"/>
              <a:chOff x="6444208" y="4365104"/>
              <a:chExt cx="2375942" cy="2134120"/>
            </a:xfrm>
          </p:grpSpPr>
          <p:sp>
            <p:nvSpPr>
              <p:cNvPr id="15" name="모서리가 둥근 직사각형 14"/>
              <p:cNvSpPr/>
              <p:nvPr/>
            </p:nvSpPr>
            <p:spPr>
              <a:xfrm>
                <a:off x="6444208" y="4653136"/>
                <a:ext cx="2375942" cy="1846088"/>
              </a:xfrm>
              <a:prstGeom prst="roundRect">
                <a:avLst>
                  <a:gd name="adj" fmla="val 0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 smtClean="0">
                    <a:solidFill>
                      <a:schemeClr val="tx1"/>
                    </a:solidFill>
                  </a:rPr>
                  <a:t>적극성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건전한 기업관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극기인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소통하고 협업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도덕성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존중하고 소통하여 함께 성장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신뢰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신뢰하는 협력자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err="1" smtClean="0">
                    <a:solidFill>
                      <a:schemeClr val="tx1"/>
                    </a:solidFill>
                  </a:rPr>
                  <a:t>오픈마인드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글로벌인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소통과 협업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신의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ko-KR" altLang="en-US" sz="1200" dirty="0" smtClean="0">
                    <a:solidFill>
                      <a:schemeClr val="tx1"/>
                    </a:solidFill>
                  </a:rPr>
                  <a:t>팀워크를 이루며 자율적이고 창의적으로 업무 진행 등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444208" y="4365104"/>
                <a:ext cx="2375942" cy="359618"/>
              </a:xfrm>
              <a:prstGeom prst="roundRect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dirty="0" smtClean="0"/>
                  <a:t>조직적응</a:t>
                </a:r>
                <a:r>
                  <a:rPr lang="en-US" altLang="ko-KR" b="1" dirty="0" smtClean="0"/>
                  <a:t>, </a:t>
                </a:r>
                <a:r>
                  <a:rPr lang="ko-KR" altLang="en-US" sz="1600" dirty="0" smtClean="0"/>
                  <a:t>화합</a:t>
                </a:r>
                <a:endParaRPr lang="ko-KR" altLang="en-US" sz="1600" dirty="0"/>
              </a:p>
            </p:txBody>
          </p:sp>
        </p:grpSp>
      </p:grpSp>
      <p:sp>
        <p:nvSpPr>
          <p:cNvPr id="18" name="슬라이드 번호 개체 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13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기업에서 신입사원에게 바라는 점은</a:t>
            </a:r>
            <a:r>
              <a:rPr lang="en-US" altLang="ko-KR" dirty="0" smtClean="0"/>
              <a:t>? </a:t>
            </a:r>
            <a:r>
              <a:rPr lang="ko-KR" altLang="en-US" dirty="0" smtClean="0">
                <a:solidFill>
                  <a:srgbClr val="C00000"/>
                </a:solidFill>
              </a:rPr>
              <a:t>성장</a:t>
            </a:r>
            <a:endParaRPr lang="ko-KR" altLang="en-US" dirty="0"/>
          </a:p>
        </p:txBody>
      </p:sp>
      <p:sp>
        <p:nvSpPr>
          <p:cNvPr id="9" name="모서리가 둥근 직사각형 8"/>
          <p:cNvSpPr/>
          <p:nvPr/>
        </p:nvSpPr>
        <p:spPr>
          <a:xfrm>
            <a:off x="321839" y="1340808"/>
            <a:ext cx="4105699" cy="360000"/>
          </a:xfrm>
          <a:prstGeom prst="round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성과를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예측할 수 있는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학습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맑은 고딕"/>
                <a:ea typeface="맑은 고딕"/>
              </a:rPr>
              <a:t>ㆍ성장</a:t>
            </a:r>
            <a:r>
              <a:rPr lang="ko-KR" altLang="en-US" sz="1600" b="1" dirty="0" smtClean="0">
                <a:solidFill>
                  <a:schemeClr val="bg1"/>
                </a:solidFill>
                <a:latin typeface="맑은 고딕"/>
                <a:ea typeface="맑은 고딕"/>
              </a:rPr>
              <a:t> 역량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995936" y="1773238"/>
            <a:ext cx="4824214" cy="4751387"/>
            <a:chOff x="3995936" y="1773238"/>
            <a:chExt cx="4824214" cy="4751387"/>
          </a:xfrm>
        </p:grpSpPr>
        <p:pic>
          <p:nvPicPr>
            <p:cNvPr id="1030" name="Picture 6" descr="http://www.dongabiz.com/UserFiles/image/!!Graphic%20DBR%202/ny/89/44-4.jpg"/>
            <p:cNvPicPr>
              <a:picLocks noChangeAspect="1" noChangeArrowheads="1"/>
            </p:cNvPicPr>
            <p:nvPr/>
          </p:nvPicPr>
          <p:blipFill>
            <a:blip r:embed="rId3" cstate="print"/>
            <a:srcRect l="9647" t="7990" b="7364"/>
            <a:stretch>
              <a:fillRect/>
            </a:stretch>
          </p:blipFill>
          <p:spPr bwMode="auto">
            <a:xfrm>
              <a:off x="4067944" y="1773239"/>
              <a:ext cx="4752206" cy="4751386"/>
            </a:xfrm>
            <a:prstGeom prst="rect">
              <a:avLst/>
            </a:prstGeom>
            <a:noFill/>
          </p:spPr>
        </p:pic>
        <p:sp>
          <p:nvSpPr>
            <p:cNvPr id="7" name="타원 6"/>
            <p:cNvSpPr/>
            <p:nvPr/>
          </p:nvSpPr>
          <p:spPr>
            <a:xfrm>
              <a:off x="4932040" y="5517232"/>
              <a:ext cx="1474936" cy="80011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95936" y="1773238"/>
              <a:ext cx="21602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i="1" dirty="0" smtClean="0"/>
                <a:t>&lt;GE</a:t>
              </a:r>
              <a:r>
                <a:rPr lang="ko-KR" altLang="en-US" sz="1400" i="1" dirty="0" smtClean="0"/>
                <a:t>리더십 파이프라인</a:t>
              </a:r>
              <a:r>
                <a:rPr lang="en-US" altLang="ko-KR" sz="1400" i="1" dirty="0" smtClean="0"/>
                <a:t>&gt;</a:t>
              </a:r>
              <a:endParaRPr lang="ko-KR" altLang="en-US" sz="1400" i="1" dirty="0"/>
            </a:p>
          </p:txBody>
        </p:sp>
      </p:grpSp>
      <p:pic>
        <p:nvPicPr>
          <p:cNvPr id="1035" name="Picture 11" descr="https://encrypted-tbn0.gstatic.com/images?q=tbn:ANd9GcSUgwIaeUALAfLFoSQuoOPuhuOxC2M_XrtJO5C7yrY9NRvpck9C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 l="5934" t="7937" r="52479" b="2773"/>
          <a:stretch>
            <a:fillRect/>
          </a:stretch>
        </p:blipFill>
        <p:spPr bwMode="auto">
          <a:xfrm>
            <a:off x="323850" y="1785675"/>
            <a:ext cx="3168030" cy="4744295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418724" y="2983000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HY각헤드라인M" pitchFamily="18" charset="-127"/>
                <a:ea typeface="HY각헤드라인M" pitchFamily="18" charset="-127"/>
              </a:rPr>
              <a:t>성과</a:t>
            </a:r>
            <a:r>
              <a:rPr lang="en-US" altLang="ko-KR" sz="2800" dirty="0" smtClean="0">
                <a:latin typeface="HY각헤드라인M" pitchFamily="18" charset="-127"/>
                <a:ea typeface="HY각헤드라인M" pitchFamily="18" charset="-127"/>
              </a:rPr>
              <a:t>?</a:t>
            </a:r>
            <a:endParaRPr lang="ko-KR" altLang="en-US" sz="2800" dirty="0">
              <a:latin typeface="HY각헤드라인M" pitchFamily="18" charset="-127"/>
              <a:ea typeface="HY각헤드라인M" pitchFamily="18" charset="-127"/>
            </a:endParaRPr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14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기업에서 신입사원에게 바라는 점은</a:t>
            </a:r>
            <a:r>
              <a:rPr lang="en-US" altLang="ko-KR" dirty="0" smtClean="0"/>
              <a:t>? </a:t>
            </a:r>
            <a:r>
              <a:rPr lang="ko-KR" altLang="en-US" dirty="0" smtClean="0">
                <a:solidFill>
                  <a:srgbClr val="C00000"/>
                </a:solidFill>
              </a:rPr>
              <a:t>조직융화</a:t>
            </a:r>
            <a:endParaRPr lang="ko-KR" altLang="en-US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321839" y="1340808"/>
            <a:ext cx="4106145" cy="360000"/>
          </a:xfrm>
          <a:prstGeom prst="round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적응을 예측할 수 있는 조직 커뮤니케이션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pic>
        <p:nvPicPr>
          <p:cNvPr id="43010" name="Picture 2" descr="http://www.wikitree.co.kr/webdata/editor/201311/19/img_20131119100316_e2977db9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t="14700" b="59336"/>
          <a:stretch>
            <a:fillRect/>
          </a:stretch>
        </p:blipFill>
        <p:spPr bwMode="auto">
          <a:xfrm>
            <a:off x="9540552" y="1773238"/>
            <a:ext cx="6667500" cy="3816002"/>
          </a:xfrm>
          <a:prstGeom prst="rect">
            <a:avLst/>
          </a:prstGeom>
          <a:noFill/>
        </p:spPr>
      </p:pic>
      <p:cxnSp>
        <p:nvCxnSpPr>
          <p:cNvPr id="9" name="직선 연결선 8"/>
          <p:cNvCxnSpPr>
            <a:stCxn id="19" idx="6"/>
            <a:endCxn id="15" idx="2"/>
          </p:cNvCxnSpPr>
          <p:nvPr/>
        </p:nvCxnSpPr>
        <p:spPr>
          <a:xfrm>
            <a:off x="1072759" y="6036726"/>
            <a:ext cx="402785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>
            <a:stCxn id="12" idx="6"/>
            <a:endCxn id="13" idx="2"/>
          </p:cNvCxnSpPr>
          <p:nvPr/>
        </p:nvCxnSpPr>
        <p:spPr>
          <a:xfrm>
            <a:off x="1841956" y="4117256"/>
            <a:ext cx="824071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타원 10"/>
          <p:cNvSpPr/>
          <p:nvPr/>
        </p:nvSpPr>
        <p:spPr>
          <a:xfrm>
            <a:off x="2581176" y="2132856"/>
            <a:ext cx="1256082" cy="124925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ko-KR" altLang="en-US" sz="1400" b="1" dirty="0" smtClean="0"/>
              <a:t>경영진</a:t>
            </a:r>
            <a:endParaRPr lang="ko-KR" altLang="en-US" sz="1400" b="1" dirty="0"/>
          </a:p>
        </p:txBody>
      </p:sp>
      <p:sp>
        <p:nvSpPr>
          <p:cNvPr id="12" name="타원 11"/>
          <p:cNvSpPr/>
          <p:nvPr/>
        </p:nvSpPr>
        <p:spPr>
          <a:xfrm>
            <a:off x="755576" y="3573016"/>
            <a:ext cx="1086380" cy="1088479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ko-KR" altLang="en-US" sz="1400" b="1" dirty="0" smtClean="0"/>
              <a:t>부서장</a:t>
            </a:r>
            <a:endParaRPr lang="ko-KR" altLang="en-US" sz="1400" b="1" dirty="0"/>
          </a:p>
        </p:txBody>
      </p:sp>
      <p:sp>
        <p:nvSpPr>
          <p:cNvPr id="13" name="타원 12"/>
          <p:cNvSpPr/>
          <p:nvPr/>
        </p:nvSpPr>
        <p:spPr>
          <a:xfrm>
            <a:off x="2666027" y="3573016"/>
            <a:ext cx="1086380" cy="1088479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ko-KR" altLang="en-US" sz="1400" b="1" dirty="0" smtClean="0"/>
              <a:t>부서장</a:t>
            </a:r>
            <a:endParaRPr lang="ko-KR" altLang="en-US" sz="1400" b="1" dirty="0"/>
          </a:p>
        </p:txBody>
      </p:sp>
      <p:sp>
        <p:nvSpPr>
          <p:cNvPr id="14" name="타원 13"/>
          <p:cNvSpPr/>
          <p:nvPr/>
        </p:nvSpPr>
        <p:spPr>
          <a:xfrm>
            <a:off x="4565740" y="3573016"/>
            <a:ext cx="1086380" cy="1088479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ko-KR" altLang="en-US" sz="1400" b="1" dirty="0" smtClean="0"/>
              <a:t>부서장</a:t>
            </a:r>
            <a:endParaRPr lang="ko-KR" altLang="en-US" sz="1400" b="1" dirty="0"/>
          </a:p>
        </p:txBody>
      </p:sp>
      <p:sp>
        <p:nvSpPr>
          <p:cNvPr id="15" name="타원 14"/>
          <p:cNvSpPr/>
          <p:nvPr/>
        </p:nvSpPr>
        <p:spPr>
          <a:xfrm>
            <a:off x="1475544" y="5589240"/>
            <a:ext cx="893247" cy="89497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ko-KR" altLang="en-US" sz="1400" b="1" dirty="0" smtClean="0"/>
              <a:t>실무자</a:t>
            </a:r>
            <a:endParaRPr lang="ko-KR" altLang="en-US" sz="1400" b="1" dirty="0"/>
          </a:p>
        </p:txBody>
      </p:sp>
      <p:sp>
        <p:nvSpPr>
          <p:cNvPr id="16" name="타원 15"/>
          <p:cNvSpPr/>
          <p:nvPr/>
        </p:nvSpPr>
        <p:spPr>
          <a:xfrm>
            <a:off x="2762594" y="5589240"/>
            <a:ext cx="893247" cy="89497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ko-KR" altLang="en-US" sz="1400" b="1" dirty="0" smtClean="0"/>
              <a:t>실무자</a:t>
            </a:r>
            <a:endParaRPr lang="ko-KR" altLang="en-US" sz="1400" b="1" dirty="0"/>
          </a:p>
        </p:txBody>
      </p:sp>
      <p:sp>
        <p:nvSpPr>
          <p:cNvPr id="17" name="타원 16"/>
          <p:cNvSpPr/>
          <p:nvPr/>
        </p:nvSpPr>
        <p:spPr>
          <a:xfrm>
            <a:off x="4067610" y="5589240"/>
            <a:ext cx="893247" cy="89497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ko-KR" altLang="en-US" sz="1400" b="1" dirty="0" smtClean="0"/>
              <a:t>실무자</a:t>
            </a:r>
            <a:endParaRPr lang="ko-KR" altLang="en-US" sz="1400" b="1" dirty="0"/>
          </a:p>
        </p:txBody>
      </p:sp>
      <p:sp>
        <p:nvSpPr>
          <p:cNvPr id="18" name="타원 17"/>
          <p:cNvSpPr/>
          <p:nvPr/>
        </p:nvSpPr>
        <p:spPr>
          <a:xfrm>
            <a:off x="5363642" y="5589240"/>
            <a:ext cx="893247" cy="89497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ko-KR" altLang="en-US" sz="1400" b="1" dirty="0" smtClean="0"/>
              <a:t>실무자</a:t>
            </a:r>
            <a:endParaRPr lang="ko-KR" altLang="en-US" sz="1400" b="1" dirty="0"/>
          </a:p>
        </p:txBody>
      </p:sp>
      <p:sp>
        <p:nvSpPr>
          <p:cNvPr id="19" name="타원 18"/>
          <p:cNvSpPr/>
          <p:nvPr/>
        </p:nvSpPr>
        <p:spPr>
          <a:xfrm>
            <a:off x="179512" y="5589240"/>
            <a:ext cx="893247" cy="89497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ko-KR" altLang="en-US" sz="1400" b="1" dirty="0" smtClean="0"/>
              <a:t>실무자</a:t>
            </a:r>
            <a:endParaRPr lang="ko-KR" altLang="en-US" sz="1400" b="1" dirty="0"/>
          </a:p>
        </p:txBody>
      </p:sp>
      <p:cxnSp>
        <p:nvCxnSpPr>
          <p:cNvPr id="20" name="직선 연결선 19"/>
          <p:cNvCxnSpPr>
            <a:stCxn id="11" idx="3"/>
            <a:endCxn id="12" idx="7"/>
          </p:cNvCxnSpPr>
          <p:nvPr/>
        </p:nvCxnSpPr>
        <p:spPr>
          <a:xfrm flipH="1">
            <a:off x="1682859" y="3199162"/>
            <a:ext cx="1082266" cy="533258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>
            <a:stCxn id="11" idx="4"/>
            <a:endCxn id="13" idx="0"/>
          </p:cNvCxnSpPr>
          <p:nvPr/>
        </p:nvCxnSpPr>
        <p:spPr>
          <a:xfrm>
            <a:off x="3209217" y="3382111"/>
            <a:ext cx="0" cy="190905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>
            <a:stCxn id="11" idx="5"/>
            <a:endCxn id="14" idx="0"/>
          </p:cNvCxnSpPr>
          <p:nvPr/>
        </p:nvCxnSpPr>
        <p:spPr>
          <a:xfrm>
            <a:off x="3653309" y="3199162"/>
            <a:ext cx="1455621" cy="373854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>
            <a:stCxn id="12" idx="3"/>
            <a:endCxn id="19" idx="0"/>
          </p:cNvCxnSpPr>
          <p:nvPr/>
        </p:nvCxnSpPr>
        <p:spPr>
          <a:xfrm flipH="1">
            <a:off x="626136" y="4502091"/>
            <a:ext cx="288537" cy="1087149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>
            <a:stCxn id="12" idx="5"/>
            <a:endCxn id="15" idx="0"/>
          </p:cNvCxnSpPr>
          <p:nvPr/>
        </p:nvCxnSpPr>
        <p:spPr>
          <a:xfrm>
            <a:off x="1682859" y="4502091"/>
            <a:ext cx="239309" cy="1087149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>
            <a:stCxn id="13" idx="3"/>
            <a:endCxn id="15" idx="7"/>
          </p:cNvCxnSpPr>
          <p:nvPr/>
        </p:nvCxnSpPr>
        <p:spPr>
          <a:xfrm flipH="1">
            <a:off x="2237978" y="4502091"/>
            <a:ext cx="587146" cy="1218215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>
            <a:stCxn id="13" idx="4"/>
            <a:endCxn id="16" idx="0"/>
          </p:cNvCxnSpPr>
          <p:nvPr/>
        </p:nvCxnSpPr>
        <p:spPr>
          <a:xfrm>
            <a:off x="3209217" y="4661495"/>
            <a:ext cx="1" cy="927745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>
            <a:stCxn id="13" idx="5"/>
            <a:endCxn id="17" idx="1"/>
          </p:cNvCxnSpPr>
          <p:nvPr/>
        </p:nvCxnSpPr>
        <p:spPr>
          <a:xfrm>
            <a:off x="3593310" y="4502091"/>
            <a:ext cx="605113" cy="1218215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/>
          <p:cNvCxnSpPr>
            <a:stCxn id="14" idx="3"/>
            <a:endCxn id="17" idx="0"/>
          </p:cNvCxnSpPr>
          <p:nvPr/>
        </p:nvCxnSpPr>
        <p:spPr>
          <a:xfrm flipH="1">
            <a:off x="4514234" y="4502091"/>
            <a:ext cx="210603" cy="1087149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>
            <a:stCxn id="14" idx="5"/>
            <a:endCxn id="18" idx="0"/>
          </p:cNvCxnSpPr>
          <p:nvPr/>
        </p:nvCxnSpPr>
        <p:spPr>
          <a:xfrm>
            <a:off x="5493023" y="4502091"/>
            <a:ext cx="317243" cy="1087149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직선 연결선 124"/>
          <p:cNvCxnSpPr>
            <a:stCxn id="13" idx="6"/>
            <a:endCxn id="14" idx="2"/>
          </p:cNvCxnSpPr>
          <p:nvPr/>
        </p:nvCxnSpPr>
        <p:spPr>
          <a:xfrm>
            <a:off x="3752407" y="4117256"/>
            <a:ext cx="813333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직선 연결선 128"/>
          <p:cNvCxnSpPr>
            <a:stCxn id="15" idx="6"/>
            <a:endCxn id="16" idx="2"/>
          </p:cNvCxnSpPr>
          <p:nvPr/>
        </p:nvCxnSpPr>
        <p:spPr>
          <a:xfrm>
            <a:off x="2368791" y="6036726"/>
            <a:ext cx="393803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직선 연결선 129"/>
          <p:cNvCxnSpPr>
            <a:stCxn id="16" idx="6"/>
            <a:endCxn id="17" idx="2"/>
          </p:cNvCxnSpPr>
          <p:nvPr/>
        </p:nvCxnSpPr>
        <p:spPr>
          <a:xfrm>
            <a:off x="3655841" y="6036726"/>
            <a:ext cx="411769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직선 연결선 130"/>
          <p:cNvCxnSpPr>
            <a:stCxn id="17" idx="6"/>
            <a:endCxn id="18" idx="2"/>
          </p:cNvCxnSpPr>
          <p:nvPr/>
        </p:nvCxnSpPr>
        <p:spPr>
          <a:xfrm>
            <a:off x="4960857" y="6036726"/>
            <a:ext cx="402785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Box 143"/>
          <p:cNvSpPr txBox="1"/>
          <p:nvPr/>
        </p:nvSpPr>
        <p:spPr>
          <a:xfrm>
            <a:off x="5652442" y="1628800"/>
            <a:ext cx="345606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조직 커뮤니케이션</a:t>
            </a:r>
            <a:endParaRPr lang="en-US" altLang="ko-KR" b="1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구성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지시</a:t>
            </a:r>
            <a:r>
              <a:rPr lang="en-US" altLang="ko-KR" dirty="0" smtClean="0"/>
              <a:t>- </a:t>
            </a:r>
            <a:r>
              <a:rPr lang="ko-KR" altLang="en-US" dirty="0" smtClean="0"/>
              <a:t>보고의 반복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보고방법 </a:t>
            </a:r>
            <a:r>
              <a:rPr lang="en-US" altLang="ko-KR" dirty="0" smtClean="0"/>
              <a:t>: </a:t>
            </a:r>
          </a:p>
          <a:p>
            <a:r>
              <a:rPr lang="en-US" altLang="ko-KR" dirty="0" smtClean="0"/>
              <a:t> - </a:t>
            </a:r>
            <a:r>
              <a:rPr lang="ko-KR" altLang="en-US" dirty="0" smtClean="0"/>
              <a:t>형식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구두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서면</a:t>
            </a:r>
            <a:endParaRPr lang="en-US" altLang="ko-KR" dirty="0" smtClean="0"/>
          </a:p>
          <a:p>
            <a:r>
              <a:rPr lang="en-US" altLang="ko-KR" dirty="0" smtClean="0"/>
              <a:t> - </a:t>
            </a:r>
            <a:r>
              <a:rPr lang="ko-KR" altLang="en-US" dirty="0" smtClean="0"/>
              <a:t>시점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착수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진행</a:t>
            </a:r>
            <a:r>
              <a:rPr lang="en-US" altLang="ko-KR" dirty="0" smtClean="0"/>
              <a:t>, </a:t>
            </a:r>
            <a:r>
              <a:rPr lang="ko-KR" altLang="en-US" dirty="0" smtClean="0"/>
              <a:t>결과보고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보고태도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메모준비</a:t>
            </a:r>
            <a:r>
              <a:rPr lang="en-US" altLang="ko-KR" dirty="0" smtClean="0"/>
              <a:t>, </a:t>
            </a:r>
            <a:r>
              <a:rPr lang="ko-KR" altLang="en-US" dirty="0" smtClean="0"/>
              <a:t>확인질문</a:t>
            </a:r>
          </a:p>
        </p:txBody>
      </p:sp>
      <p:sp>
        <p:nvSpPr>
          <p:cNvPr id="31" name="슬라이드 번호 개체 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15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팀장은 나에게 어떤 존재여야</a:t>
            </a:r>
            <a:r>
              <a:rPr lang="en-US" altLang="ko-KR" dirty="0" smtClean="0"/>
              <a:t> </a:t>
            </a:r>
            <a:r>
              <a:rPr lang="ko-KR" altLang="en-US" dirty="0" smtClean="0"/>
              <a:t>하는가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321839" y="1340808"/>
            <a:ext cx="3458073" cy="360000"/>
          </a:xfrm>
          <a:prstGeom prst="round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내가 생각하는 팀장은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?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pic>
        <p:nvPicPr>
          <p:cNvPr id="1028" name="Picture 4" descr="https://encrypted-tbn2.gstatic.com/images?q=tbn:ANd9GcScY8j5FBEX3cb9NPZR6Xoi17aD07oEIwyKqib0Nefi4RE2gbq4U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1" y="1773239"/>
            <a:ext cx="2379122" cy="1430221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850" y="5070924"/>
            <a:ext cx="2375942" cy="1453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https://encrypted-tbn1.gstatic.com/images?q=tbn:ANd9GcT-sCgaHB5SW9SAoJPzA7dR_5ytHnDBhmxOV5m85KYjsB2TN0O7dw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850" y="3356992"/>
            <a:ext cx="2372609" cy="1453701"/>
          </a:xfrm>
          <a:prstGeom prst="rect">
            <a:avLst/>
          </a:prstGeom>
          <a:noFill/>
        </p:spPr>
      </p:pic>
      <p:grpSp>
        <p:nvGrpSpPr>
          <p:cNvPr id="3" name="그룹 11"/>
          <p:cNvGrpSpPr/>
          <p:nvPr/>
        </p:nvGrpSpPr>
        <p:grpSpPr>
          <a:xfrm>
            <a:off x="2843807" y="1773238"/>
            <a:ext cx="5976343" cy="4751387"/>
            <a:chOff x="2843807" y="1773238"/>
            <a:chExt cx="5976343" cy="4751387"/>
          </a:xfrm>
        </p:grpSpPr>
        <p:pic>
          <p:nvPicPr>
            <p:cNvPr id="1030" name="Picture 6" descr="https://encrypted-tbn3.gstatic.com/images?q=tbn:ANd9GcT0bArYz5anFNW8GzaxafgpfiFrc4FRNrVXCd0IVc9Oix7qF3XMRA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843807" y="3500711"/>
              <a:ext cx="5932409" cy="3023914"/>
            </a:xfrm>
            <a:prstGeom prst="rect">
              <a:avLst/>
            </a:prstGeom>
            <a:noFill/>
          </p:spPr>
        </p:pic>
        <p:sp>
          <p:nvSpPr>
            <p:cNvPr id="13" name="직사각형 12"/>
            <p:cNvSpPr/>
            <p:nvPr/>
          </p:nvSpPr>
          <p:spPr>
            <a:xfrm>
              <a:off x="2843808" y="1773238"/>
              <a:ext cx="5976342" cy="158345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400" b="1" dirty="0" smtClean="0"/>
                <a:t>1</a:t>
              </a:r>
              <a:r>
                <a:rPr lang="ko-KR" altLang="en-US" sz="4400" b="1" dirty="0" smtClean="0"/>
                <a:t>차 면접관</a:t>
              </a:r>
              <a:endParaRPr lang="ko-KR" altLang="en-US" sz="4400" b="1" dirty="0"/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9396536" y="692696"/>
            <a:ext cx="4608512" cy="42484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ko-KR" altLang="en-US" dirty="0" smtClean="0"/>
              <a:t>판서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실습목표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채용의사 받기</a:t>
            </a:r>
            <a:endParaRPr lang="en-US" altLang="ko-KR" dirty="0" smtClean="0"/>
          </a:p>
          <a:p>
            <a:r>
              <a:rPr lang="ko-KR" altLang="en-US" dirty="0" smtClean="0"/>
              <a:t>기업은 어떤 사람을 채용할까</a:t>
            </a:r>
            <a:r>
              <a:rPr lang="en-US" altLang="ko-KR" dirty="0" smtClean="0"/>
              <a:t>?</a:t>
            </a:r>
          </a:p>
          <a:p>
            <a:r>
              <a:rPr lang="ko-KR" altLang="en-US" dirty="0" smtClean="0"/>
              <a:t>어떻게 내 능력을 보여주고 평가 받을까</a:t>
            </a:r>
            <a:r>
              <a:rPr lang="en-US" altLang="ko-KR" dirty="0" smtClean="0"/>
              <a:t>?</a:t>
            </a:r>
          </a:p>
          <a:p>
            <a:r>
              <a:rPr lang="ko-KR" altLang="en-US" dirty="0" smtClean="0"/>
              <a:t>채용포인트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성장</a:t>
            </a:r>
            <a:r>
              <a:rPr lang="en-US" altLang="ko-KR" dirty="0" smtClean="0"/>
              <a:t> – </a:t>
            </a:r>
            <a:r>
              <a:rPr lang="ko-KR" altLang="en-US" dirty="0" smtClean="0"/>
              <a:t>신입의 리더십</a:t>
            </a:r>
            <a:endParaRPr lang="en-US" altLang="ko-KR" dirty="0" smtClean="0"/>
          </a:p>
          <a:p>
            <a:r>
              <a:rPr lang="en-US" altLang="ko-KR" dirty="0" smtClean="0"/>
              <a:t>                 </a:t>
            </a:r>
            <a:r>
              <a:rPr lang="ko-KR" altLang="en-US" dirty="0" smtClean="0"/>
              <a:t>적응 </a:t>
            </a:r>
            <a:r>
              <a:rPr lang="en-US" altLang="ko-KR" dirty="0" smtClean="0"/>
              <a:t>- </a:t>
            </a:r>
            <a:r>
              <a:rPr lang="ko-KR" altLang="en-US" dirty="0" smtClean="0"/>
              <a:t>보고 커뮤니케이션</a:t>
            </a:r>
            <a:endParaRPr lang="en-US" altLang="ko-KR" dirty="0" smtClean="0"/>
          </a:p>
          <a:p>
            <a:r>
              <a:rPr lang="en-US" altLang="ko-KR" dirty="0" smtClean="0"/>
              <a:t>                          </a:t>
            </a:r>
            <a:r>
              <a:rPr lang="ko-KR" altLang="en-US" dirty="0" smtClean="0"/>
              <a:t>조직 규칙 엄수</a:t>
            </a:r>
            <a:endParaRPr lang="en-US" altLang="ko-KR" dirty="0" smtClean="0"/>
          </a:p>
          <a:p>
            <a:r>
              <a:rPr lang="ko-KR" altLang="en-US" dirty="0" err="1" smtClean="0"/>
              <a:t>타켓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멘토</a:t>
            </a:r>
            <a:r>
              <a:rPr lang="ko-KR" altLang="en-US" dirty="0" smtClean="0"/>
              <a:t> 선배 </a:t>
            </a:r>
            <a:r>
              <a:rPr lang="en-US" altLang="ko-KR" dirty="0" smtClean="0"/>
              <a:t>&amp; </a:t>
            </a:r>
            <a:r>
              <a:rPr lang="ko-KR" altLang="en-US" dirty="0" smtClean="0"/>
              <a:t>팀장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411760" y="6113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존재로 되돌아 봐야 하는가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16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회사의 마음을 잡는 소프트 스킬</a:t>
            </a:r>
            <a:endParaRPr lang="ko-KR" altLang="en-US" dirty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321839" y="1340808"/>
            <a:ext cx="3890121" cy="360000"/>
          </a:xfrm>
          <a:prstGeom prst="round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성장과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적응을 증명하는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소프트 스킬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23528" y="1988840"/>
            <a:ext cx="259261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/>
              <a:t>근무스킬</a:t>
            </a:r>
            <a:endParaRPr lang="ko-KR" altLang="en-US" sz="2000" b="1" dirty="0"/>
          </a:p>
        </p:txBody>
      </p:sp>
      <p:sp>
        <p:nvSpPr>
          <p:cNvPr id="9" name="직사각형 8"/>
          <p:cNvSpPr/>
          <p:nvPr/>
        </p:nvSpPr>
        <p:spPr>
          <a:xfrm>
            <a:off x="3275534" y="1988840"/>
            <a:ext cx="259261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/>
              <a:t>보고스킬</a:t>
            </a:r>
            <a:endParaRPr lang="ko-KR" altLang="en-US" sz="2000" b="1" dirty="0"/>
          </a:p>
        </p:txBody>
      </p:sp>
      <p:sp>
        <p:nvSpPr>
          <p:cNvPr id="10" name="직사각형 9"/>
          <p:cNvSpPr/>
          <p:nvPr/>
        </p:nvSpPr>
        <p:spPr>
          <a:xfrm>
            <a:off x="6227540" y="1988840"/>
            <a:ext cx="259261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/>
              <a:t>대인관계 스킬</a:t>
            </a:r>
            <a:endParaRPr lang="ko-KR" altLang="en-US" sz="2000" b="1" dirty="0"/>
          </a:p>
        </p:txBody>
      </p:sp>
      <p:pic>
        <p:nvPicPr>
          <p:cNvPr id="71682" name="Picture 2" descr="https://encrypted-tbn1.gstatic.com/images?q=tbn:ANd9GcSLUWH04lpEi2PKGm8kdpoEYb_g8G35ZAaYNb4dbUEuhzpdADDIK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2636912"/>
            <a:ext cx="2600722" cy="2880320"/>
          </a:xfrm>
          <a:prstGeom prst="rect">
            <a:avLst/>
          </a:prstGeom>
          <a:noFill/>
        </p:spPr>
      </p:pic>
      <p:pic>
        <p:nvPicPr>
          <p:cNvPr id="71686" name="Picture 6" descr="https://encrypted-tbn0.gstatic.com/images?q=tbn:ANd9GcQU9k6b7jMOkGyU2DBG4ty4Ew8DlSnGpi-od5I8PbPAGBWGbEz8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 b="9599"/>
          <a:stretch>
            <a:fillRect/>
          </a:stretch>
        </p:blipFill>
        <p:spPr bwMode="auto">
          <a:xfrm>
            <a:off x="3275857" y="2636912"/>
            <a:ext cx="2592288" cy="2880320"/>
          </a:xfrm>
          <a:prstGeom prst="rect">
            <a:avLst/>
          </a:prstGeom>
          <a:noFill/>
        </p:spPr>
      </p:pic>
      <p:pic>
        <p:nvPicPr>
          <p:cNvPr id="71688" name="Picture 8" descr="https://encrypted-tbn2.gstatic.com/images?q=tbn:ANd9GcQPmIIW05Fbyk_BrTqsDOfLOLXMKL1IP881xzv5EfTRP4PbwkCw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8184" y="2636912"/>
            <a:ext cx="2591966" cy="2888506"/>
          </a:xfrm>
          <a:prstGeom prst="rect">
            <a:avLst/>
          </a:prstGeom>
          <a:noFill/>
        </p:spPr>
      </p:pic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17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출퇴근 시간은 몇 시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83671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9 to 6</a:t>
            </a:r>
            <a:r>
              <a:rPr lang="ko-KR" altLang="en-US" dirty="0" smtClean="0"/>
              <a:t>는 업무시간을 의미한다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6" name="Picture 3" descr="D:\data\저서\인턴에서 정규직 되기\삽화\직립보행_삽화6(p21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687" y="1339999"/>
            <a:ext cx="5184626" cy="5184626"/>
          </a:xfrm>
          <a:prstGeom prst="rect">
            <a:avLst/>
          </a:prstGeom>
          <a:noFill/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18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출퇴근 시간은 몇 시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836712"/>
            <a:ext cx="8820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특히</a:t>
            </a:r>
            <a:r>
              <a:rPr lang="en-US" altLang="ko-KR" dirty="0" smtClean="0"/>
              <a:t> </a:t>
            </a:r>
            <a:r>
              <a:rPr lang="ko-KR" altLang="en-US" dirty="0" smtClean="0"/>
              <a:t>주 </a:t>
            </a:r>
            <a:r>
              <a:rPr lang="en-US" altLang="ko-KR" dirty="0" smtClean="0"/>
              <a:t>52</a:t>
            </a:r>
            <a:r>
              <a:rPr lang="ko-KR" altLang="en-US" dirty="0" smtClean="0"/>
              <a:t>시간 근무제는 출퇴근 시간보다 업무 시간을 중시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53250" name="Picture 2" descr="‘야근수당 별도 지급’…삼성 ‘포괄임금제’ 손본다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310936"/>
            <a:ext cx="6984776" cy="5402512"/>
          </a:xfrm>
          <a:prstGeom prst="rect">
            <a:avLst/>
          </a:prstGeom>
          <a:noFill/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19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비즈니스 커뮤니케이션의 이해</a:t>
            </a:r>
            <a:endParaRPr lang="ko-KR" altLang="en-US" dirty="0"/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2700338" y="836613"/>
            <a:ext cx="3276600" cy="322262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600">
                <a:latin typeface="Times New Roman" pitchFamily="18" charset="0"/>
              </a:rPr>
              <a:t>Feedback</a:t>
            </a:r>
          </a:p>
        </p:txBody>
      </p:sp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468313" y="1358900"/>
            <a:ext cx="1079500" cy="1368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600">
                <a:latin typeface="Times New Roman" pitchFamily="18" charset="0"/>
              </a:rPr>
              <a:t>송</a:t>
            </a:r>
          </a:p>
          <a:p>
            <a:pPr algn="ctr"/>
            <a:r>
              <a:rPr lang="ko-KR" altLang="en-US" sz="1600">
                <a:latin typeface="Times New Roman" pitchFamily="18" charset="0"/>
              </a:rPr>
              <a:t>신</a:t>
            </a:r>
          </a:p>
          <a:p>
            <a:pPr algn="ctr"/>
            <a:r>
              <a:rPr lang="ko-KR" altLang="en-US" sz="1600">
                <a:latin typeface="Times New Roman" pitchFamily="18" charset="0"/>
              </a:rPr>
              <a:t>자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2224088" y="1862138"/>
            <a:ext cx="1143000" cy="576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600">
                <a:latin typeface="Times New Roman" pitchFamily="18" charset="0"/>
              </a:rPr>
              <a:t>부호화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3976688" y="1862138"/>
            <a:ext cx="1143000" cy="576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600">
                <a:latin typeface="Times New Roman" pitchFamily="18" charset="0"/>
              </a:rPr>
              <a:t>경로</a:t>
            </a: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5653088" y="1862138"/>
            <a:ext cx="1143000" cy="576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600">
                <a:latin typeface="Times New Roman" pitchFamily="18" charset="0"/>
              </a:rPr>
              <a:t>해독</a:t>
            </a:r>
          </a:p>
        </p:txBody>
      </p:sp>
      <p:sp>
        <p:nvSpPr>
          <p:cNvPr id="8" name="Oval 10"/>
          <p:cNvSpPr>
            <a:spLocks noChangeArrowheads="1"/>
          </p:cNvSpPr>
          <p:nvPr/>
        </p:nvSpPr>
        <p:spPr bwMode="auto">
          <a:xfrm>
            <a:off x="7451725" y="1358900"/>
            <a:ext cx="1081088" cy="1368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600">
                <a:latin typeface="Times New Roman" pitchFamily="18" charset="0"/>
              </a:rPr>
              <a:t>수</a:t>
            </a:r>
          </a:p>
          <a:p>
            <a:pPr algn="ctr"/>
            <a:r>
              <a:rPr lang="ko-KR" altLang="en-US" sz="1600">
                <a:latin typeface="Times New Roman" pitchFamily="18" charset="0"/>
              </a:rPr>
              <a:t>신</a:t>
            </a:r>
          </a:p>
          <a:p>
            <a:pPr algn="ctr"/>
            <a:r>
              <a:rPr lang="ko-KR" altLang="en-US" sz="1600">
                <a:latin typeface="Times New Roman" pitchFamily="18" charset="0"/>
              </a:rPr>
              <a:t>자</a:t>
            </a:r>
          </a:p>
        </p:txBody>
      </p:sp>
      <p:sp>
        <p:nvSpPr>
          <p:cNvPr id="9" name="AutoShape 12"/>
          <p:cNvSpPr>
            <a:spLocks noChangeArrowheads="1"/>
          </p:cNvSpPr>
          <p:nvPr/>
        </p:nvSpPr>
        <p:spPr bwMode="auto">
          <a:xfrm>
            <a:off x="1766888" y="2054225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" name="AutoShape 13"/>
          <p:cNvSpPr>
            <a:spLocks noChangeArrowheads="1"/>
          </p:cNvSpPr>
          <p:nvPr/>
        </p:nvSpPr>
        <p:spPr bwMode="auto">
          <a:xfrm>
            <a:off x="5195888" y="2054225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" name="AutoShape 14"/>
          <p:cNvSpPr>
            <a:spLocks noChangeArrowheads="1"/>
          </p:cNvSpPr>
          <p:nvPr/>
        </p:nvSpPr>
        <p:spPr bwMode="auto">
          <a:xfrm>
            <a:off x="3468688" y="2054225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2" name="AutoShape 15"/>
          <p:cNvSpPr>
            <a:spLocks noChangeArrowheads="1"/>
          </p:cNvSpPr>
          <p:nvPr/>
        </p:nvSpPr>
        <p:spPr bwMode="auto">
          <a:xfrm>
            <a:off x="6897688" y="2054225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" name="AutoShape 17"/>
          <p:cNvSpPr>
            <a:spLocks noChangeArrowheads="1"/>
          </p:cNvSpPr>
          <p:nvPr/>
        </p:nvSpPr>
        <p:spPr bwMode="auto">
          <a:xfrm>
            <a:off x="250825" y="3573463"/>
            <a:ext cx="8569325" cy="1079500"/>
          </a:xfrm>
          <a:prstGeom prst="foldedCorner">
            <a:avLst>
              <a:gd name="adj" fmla="val 12500"/>
            </a:avLst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20000"/>
              </a:lnSpc>
            </a:pPr>
            <a:r>
              <a:rPr lang="en-US" altLang="ko-KR" sz="1600"/>
              <a:t>*</a:t>
            </a:r>
            <a:r>
              <a:rPr lang="ko-KR" altLang="en-US" sz="1600"/>
              <a:t>커뮤니케이션은 두 사람이 하나 혹은 그 이상의 채널을 통해 메시지를 주고 받는 과정이다</a:t>
            </a:r>
            <a:r>
              <a:rPr lang="en-US" altLang="ko-KR" sz="1600"/>
              <a:t>.</a:t>
            </a:r>
          </a:p>
          <a:p>
            <a:pPr>
              <a:lnSpc>
                <a:spcPct val="120000"/>
              </a:lnSpc>
            </a:pPr>
            <a:r>
              <a:rPr lang="en-US" altLang="ko-KR" sz="1600"/>
              <a:t> </a:t>
            </a:r>
            <a:r>
              <a:rPr lang="ko-KR" altLang="en-US" sz="1600"/>
              <a:t>그런데 이러한 과정에서 메시지는 잡음에 의해 왜곡되고 효과가 발생하며 즉각적인 피드백</a:t>
            </a:r>
          </a:p>
          <a:p>
            <a:pPr>
              <a:lnSpc>
                <a:spcPct val="120000"/>
              </a:lnSpc>
            </a:pPr>
            <a:r>
              <a:rPr lang="ko-KR" altLang="en-US" sz="1600"/>
              <a:t> 이 요구된다</a:t>
            </a:r>
            <a:r>
              <a:rPr lang="en-US" altLang="ko-KR" sz="1600"/>
              <a:t>. </a:t>
            </a:r>
          </a:p>
        </p:txBody>
      </p:sp>
      <p:sp>
        <p:nvSpPr>
          <p:cNvPr id="14" name="AutoShape 47"/>
          <p:cNvSpPr>
            <a:spLocks noChangeArrowheads="1"/>
          </p:cNvSpPr>
          <p:nvPr/>
        </p:nvSpPr>
        <p:spPr bwMode="auto">
          <a:xfrm>
            <a:off x="3132138" y="2636838"/>
            <a:ext cx="2735262" cy="792162"/>
          </a:xfrm>
          <a:prstGeom prst="upArrowCallout">
            <a:avLst>
              <a:gd name="adj1" fmla="val 31741"/>
              <a:gd name="adj2" fmla="val 29083"/>
              <a:gd name="adj3" fmla="val 13115"/>
              <a:gd name="adj4" fmla="val 83787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rgbClr val="333333"/>
            </a:outerShdw>
          </a:effectLst>
        </p:spPr>
        <p:txBody>
          <a:bodyPr wrap="none" anchor="ctr"/>
          <a:lstStyle/>
          <a:p>
            <a:pPr algn="ctr">
              <a:lnSpc>
                <a:spcPct val="120000"/>
              </a:lnSpc>
              <a:defRPr/>
            </a:pPr>
            <a:r>
              <a:rPr lang="ko-KR" altLang="en-US" i="1" dirty="0">
                <a:effectLst>
                  <a:outerShdw blurRad="38100" dist="38100" dir="2700000" algn="tl">
                    <a:srgbClr val="FFFFFF"/>
                  </a:outerShdw>
                </a:effectLst>
                <a:latin typeface="HY견고딕" pitchFamily="18" charset="-127"/>
                <a:ea typeface="HY견고딕" pitchFamily="18" charset="-127"/>
              </a:rPr>
              <a:t>삭제</a:t>
            </a:r>
            <a:r>
              <a:rPr lang="en-US" altLang="ko-KR" i="1" dirty="0">
                <a:effectLst>
                  <a:outerShdw blurRad="38100" dist="38100" dir="2700000" algn="tl">
                    <a:srgbClr val="FFFFFF"/>
                  </a:outerShdw>
                </a:effectLst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i="1" dirty="0">
                <a:effectLst>
                  <a:outerShdw blurRad="38100" dist="38100" dir="2700000" algn="tl">
                    <a:srgbClr val="FFFFFF"/>
                  </a:outerShdw>
                </a:effectLst>
                <a:latin typeface="HY견고딕" pitchFamily="18" charset="-127"/>
                <a:ea typeface="HY견고딕" pitchFamily="18" charset="-127"/>
              </a:rPr>
              <a:t>왜곡</a:t>
            </a:r>
            <a:r>
              <a:rPr lang="en-US" altLang="ko-KR" i="1" dirty="0">
                <a:effectLst>
                  <a:outerShdw blurRad="38100" dist="38100" dir="2700000" algn="tl">
                    <a:srgbClr val="FFFFFF"/>
                  </a:outerShdw>
                </a:effectLst>
                <a:latin typeface="HY견고딕" pitchFamily="18" charset="-127"/>
                <a:ea typeface="HY견고딕" pitchFamily="18" charset="-127"/>
              </a:rPr>
              <a:t>, </a:t>
            </a:r>
          </a:p>
          <a:p>
            <a:pPr algn="ctr">
              <a:lnSpc>
                <a:spcPct val="120000"/>
              </a:lnSpc>
              <a:defRPr/>
            </a:pPr>
            <a:r>
              <a:rPr lang="ko-KR" altLang="en-US" i="1" dirty="0">
                <a:effectLst>
                  <a:outerShdw blurRad="38100" dist="38100" dir="2700000" algn="tl">
                    <a:srgbClr val="FFFFFF"/>
                  </a:outerShdw>
                </a:effectLst>
                <a:latin typeface="HY견고딕" pitchFamily="18" charset="-127"/>
                <a:ea typeface="HY견고딕" pitchFamily="18" charset="-127"/>
              </a:rPr>
              <a:t>일반화</a:t>
            </a:r>
            <a:r>
              <a:rPr lang="en-US" altLang="ko-KR" i="1" dirty="0">
                <a:effectLst>
                  <a:outerShdw blurRad="38100" dist="38100" dir="2700000" algn="tl">
                    <a:srgbClr val="FFFFFF"/>
                  </a:outerShdw>
                </a:effectLst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i="1" dirty="0">
                <a:effectLst>
                  <a:outerShdw blurRad="38100" dist="38100" dir="2700000" algn="tl">
                    <a:srgbClr val="FFFFFF"/>
                  </a:outerShdw>
                </a:effectLst>
                <a:latin typeface="HY견고딕" pitchFamily="18" charset="-127"/>
                <a:ea typeface="HY견고딕" pitchFamily="18" charset="-127"/>
              </a:rPr>
              <a:t>추가</a:t>
            </a:r>
          </a:p>
        </p:txBody>
      </p:sp>
      <p:cxnSp>
        <p:nvCxnSpPr>
          <p:cNvPr id="15" name="꺾인 연결선 14"/>
          <p:cNvCxnSpPr>
            <a:stCxn id="4" idx="0"/>
            <a:endCxn id="8" idx="0"/>
          </p:cNvCxnSpPr>
          <p:nvPr/>
        </p:nvCxnSpPr>
        <p:spPr>
          <a:xfrm rot="5400000" flipH="1" flipV="1">
            <a:off x="4500563" y="-2133600"/>
            <a:ext cx="12700" cy="6985000"/>
          </a:xfrm>
          <a:prstGeom prst="bentConnector3">
            <a:avLst>
              <a:gd name="adj1" fmla="val 1701363"/>
            </a:avLst>
          </a:prstGeom>
          <a:ln>
            <a:headEnd type="stealth" w="med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utoShape 17"/>
          <p:cNvSpPr>
            <a:spLocks noChangeArrowheads="1"/>
          </p:cNvSpPr>
          <p:nvPr/>
        </p:nvSpPr>
        <p:spPr bwMode="auto">
          <a:xfrm>
            <a:off x="250825" y="5013325"/>
            <a:ext cx="8569325" cy="1584325"/>
          </a:xfrm>
          <a:prstGeom prst="foldedCorner">
            <a:avLst>
              <a:gd name="adj" fmla="val 12500"/>
            </a:avLst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1800" b="1" u="sng">
                <a:ea typeface="맑은 고딕" pitchFamily="50" charset="-127"/>
              </a:rPr>
              <a:t>비즈니스 커뮤니케이션이란</a:t>
            </a:r>
            <a:r>
              <a:rPr lang="en-US" altLang="ko-KR" sz="1800" b="1" u="sng">
                <a:ea typeface="맑은 고딕" pitchFamily="50" charset="-127"/>
              </a:rPr>
              <a:t>?</a:t>
            </a:r>
          </a:p>
          <a:p>
            <a:pPr>
              <a:lnSpc>
                <a:spcPct val="120000"/>
              </a:lnSpc>
            </a:pPr>
            <a:endParaRPr lang="en-US" altLang="ko-KR" sz="1600" b="1">
              <a:ea typeface="맑은 고딕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600" b="1">
                <a:ea typeface="맑은 고딕" pitchFamily="50" charset="-127"/>
              </a:rPr>
              <a:t>조직 상황에서 관리자</a:t>
            </a:r>
            <a:r>
              <a:rPr lang="en-US" altLang="ko-KR" sz="1600" b="1">
                <a:ea typeface="맑은 고딕" pitchFamily="50" charset="-127"/>
              </a:rPr>
              <a:t>, </a:t>
            </a:r>
            <a:r>
              <a:rPr lang="ko-KR" altLang="en-US" sz="1600" b="1">
                <a:ea typeface="맑은 고딕" pitchFamily="50" charset="-127"/>
              </a:rPr>
              <a:t>부하</a:t>
            </a:r>
            <a:r>
              <a:rPr lang="en-US" altLang="ko-KR" sz="1600" b="1">
                <a:ea typeface="맑은 고딕" pitchFamily="50" charset="-127"/>
              </a:rPr>
              <a:t>, </a:t>
            </a:r>
            <a:r>
              <a:rPr lang="ko-KR" altLang="en-US" sz="1600" b="1">
                <a:ea typeface="맑은 고딕" pitchFamily="50" charset="-127"/>
              </a:rPr>
              <a:t>동료</a:t>
            </a:r>
            <a:r>
              <a:rPr lang="en-US" altLang="ko-KR" sz="1600" b="1">
                <a:ea typeface="맑은 고딕" pitchFamily="50" charset="-127"/>
              </a:rPr>
              <a:t>, </a:t>
            </a:r>
            <a:r>
              <a:rPr lang="ko-KR" altLang="en-US" sz="1600" b="1">
                <a:ea typeface="맑은 고딕" pitchFamily="50" charset="-127"/>
              </a:rPr>
              <a:t>고객 등 이를 상호간 혹은 그들이 소속한 집단 </a:t>
            </a:r>
            <a:endParaRPr lang="ko-KR" altLang="en-US" sz="1600">
              <a:ea typeface="맑은 고딕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600" b="1">
                <a:ea typeface="맑은 고딕" pitchFamily="50" charset="-127"/>
              </a:rPr>
              <a:t>상호간에 의견</a:t>
            </a:r>
            <a:r>
              <a:rPr lang="en-US" altLang="ko-KR" sz="1600" b="1">
                <a:ea typeface="맑은 고딕" pitchFamily="50" charset="-127"/>
              </a:rPr>
              <a:t>, </a:t>
            </a:r>
            <a:r>
              <a:rPr lang="ko-KR" altLang="en-US" sz="1600" b="1">
                <a:ea typeface="맑은 고딕" pitchFamily="50" charset="-127"/>
              </a:rPr>
              <a:t>정보</a:t>
            </a:r>
            <a:r>
              <a:rPr lang="en-US" altLang="ko-KR" sz="1600" b="1">
                <a:ea typeface="맑은 고딕" pitchFamily="50" charset="-127"/>
              </a:rPr>
              <a:t>, </a:t>
            </a:r>
            <a:r>
              <a:rPr lang="ko-KR" altLang="en-US" sz="1600" b="1">
                <a:ea typeface="맑은 고딕" pitchFamily="50" charset="-127"/>
              </a:rPr>
              <a:t>감정 등의 메시지를 주고 받는 것이라고 할 수 있다</a:t>
            </a:r>
            <a:r>
              <a:rPr lang="en-US" altLang="ko-KR" sz="1600" b="1">
                <a:ea typeface="맑은 고딕" pitchFamily="50" charset="-127"/>
              </a:rPr>
              <a:t>.</a:t>
            </a:r>
            <a:r>
              <a:rPr lang="en-US" altLang="ko-KR" sz="1600">
                <a:ea typeface="맑은 고딕" pitchFamily="50" charset="-127"/>
              </a:rPr>
              <a:t> 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20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2.1. </a:t>
            </a:r>
            <a:r>
              <a:rPr lang="ko-KR" altLang="en-US" dirty="0" smtClean="0"/>
              <a:t>비즈니스 커뮤니케이션 사례 분석</a:t>
            </a:r>
            <a:endParaRPr lang="ko-KR" altLang="en-US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23850" y="981075"/>
            <a:ext cx="8496300" cy="5543550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1200" dirty="0"/>
              <a:t>페인트 생산업체인 </a:t>
            </a:r>
            <a:r>
              <a:rPr lang="ko-KR" altLang="en-US" sz="1200" dirty="0">
                <a:latin typeface="Arial" pitchFamily="34" charset="0"/>
              </a:rPr>
              <a:t>‘</a:t>
            </a:r>
            <a:r>
              <a:rPr lang="ko-KR" altLang="en-US" sz="1200" dirty="0"/>
              <a:t>일신화학</a:t>
            </a:r>
            <a:r>
              <a:rPr lang="ko-KR" altLang="en-US" sz="1200" dirty="0">
                <a:latin typeface="Arial" pitchFamily="34" charset="0"/>
              </a:rPr>
              <a:t>”</a:t>
            </a:r>
            <a:r>
              <a:rPr lang="ko-KR" altLang="en-US" sz="1200" dirty="0"/>
              <a:t> 생산</a:t>
            </a:r>
            <a:r>
              <a:rPr lang="en-US" altLang="ko-KR" sz="1200" dirty="0"/>
              <a:t>1</a:t>
            </a:r>
            <a:r>
              <a:rPr lang="ko-KR" altLang="en-US" sz="1200" dirty="0"/>
              <a:t>팀의 정일만씨는 오늘도 성실하게 자신에게 맡겨진 일을 해 내고 있었다</a:t>
            </a:r>
            <a:r>
              <a:rPr lang="en-US" altLang="ko-KR" sz="1200" dirty="0"/>
              <a:t>. </a:t>
            </a:r>
            <a:r>
              <a:rPr lang="ko-KR" altLang="en-US" sz="1200" dirty="0"/>
              <a:t>오늘은</a:t>
            </a:r>
          </a:p>
          <a:p>
            <a:r>
              <a:rPr lang="ko-KR" altLang="en-US" sz="1200" dirty="0"/>
              <a:t>컨디션도 좋고 그래서인지 작업도 평소보다는 더욱 잘 되었다</a:t>
            </a:r>
            <a:r>
              <a:rPr lang="en-US" altLang="ko-KR" sz="1200" dirty="0"/>
              <a:t>.</a:t>
            </a:r>
          </a:p>
          <a:p>
            <a:r>
              <a:rPr lang="ko-KR" altLang="en-US" sz="1200" dirty="0"/>
              <a:t>퇴근 무렵 이명중반장은 정일만씨와 작업현황을 확인하고 있었다</a:t>
            </a:r>
            <a:r>
              <a:rPr lang="en-US" altLang="ko-KR" sz="1200" dirty="0"/>
              <a:t>.</a:t>
            </a:r>
          </a:p>
          <a:p>
            <a:r>
              <a:rPr lang="en-US" altLang="ko-KR" sz="1200" dirty="0">
                <a:latin typeface="Arial" pitchFamily="34" charset="0"/>
              </a:rPr>
              <a:t>“</a:t>
            </a:r>
            <a:r>
              <a:rPr lang="ko-KR" altLang="en-US" sz="1200" dirty="0"/>
              <a:t>음</a:t>
            </a:r>
            <a:r>
              <a:rPr lang="en-US" altLang="ko-KR" sz="1200" dirty="0"/>
              <a:t>, </a:t>
            </a:r>
            <a:r>
              <a:rPr lang="ko-KR" altLang="en-US" sz="1200" dirty="0"/>
              <a:t>잘 되었군</a:t>
            </a:r>
            <a:r>
              <a:rPr lang="en-US" altLang="ko-KR" sz="1200" dirty="0"/>
              <a:t>, </a:t>
            </a:r>
            <a:r>
              <a:rPr lang="ko-KR" altLang="en-US" sz="1200" dirty="0"/>
              <a:t>수고했어</a:t>
            </a:r>
            <a:r>
              <a:rPr lang="en-US" altLang="ko-KR" sz="1200" dirty="0"/>
              <a:t>, </a:t>
            </a:r>
            <a:r>
              <a:rPr lang="ko-KR" altLang="en-US" sz="1200" dirty="0"/>
              <a:t>그만 퇴근하게</a:t>
            </a:r>
            <a:r>
              <a:rPr lang="en-US" altLang="ko-KR" sz="1200" dirty="0"/>
              <a:t>, </a:t>
            </a:r>
            <a:r>
              <a:rPr lang="ko-KR" altLang="en-US" sz="1200" dirty="0"/>
              <a:t>참 </a:t>
            </a:r>
            <a:r>
              <a:rPr lang="ko-KR" altLang="en-US" sz="1200" dirty="0" err="1"/>
              <a:t>교대조에게</a:t>
            </a:r>
            <a:r>
              <a:rPr lang="ko-KR" altLang="en-US" sz="1200" dirty="0"/>
              <a:t> 밸브를 확실히 다 잠그라고 하게</a:t>
            </a:r>
            <a:r>
              <a:rPr lang="ko-KR" altLang="en-US" sz="1200" dirty="0">
                <a:latin typeface="Arial" pitchFamily="34" charset="0"/>
              </a:rPr>
              <a:t>”</a:t>
            </a:r>
            <a:endParaRPr lang="ko-KR" altLang="en-US" sz="1200" dirty="0"/>
          </a:p>
          <a:p>
            <a:r>
              <a:rPr lang="ko-KR" altLang="en-US" sz="1200" dirty="0">
                <a:latin typeface="Arial" pitchFamily="34" charset="0"/>
              </a:rPr>
              <a:t>“</a:t>
            </a:r>
            <a:r>
              <a:rPr lang="ko-KR" altLang="en-US" sz="1200" dirty="0"/>
              <a:t>네</a:t>
            </a:r>
            <a:r>
              <a:rPr lang="en-US" altLang="ko-KR" sz="1200" dirty="0"/>
              <a:t>, </a:t>
            </a:r>
            <a:r>
              <a:rPr lang="ko-KR" altLang="en-US" sz="1200" dirty="0"/>
              <a:t>걱정 마시고  퇴근하세요</a:t>
            </a:r>
            <a:r>
              <a:rPr lang="en-US" altLang="ko-KR" sz="1200" dirty="0"/>
              <a:t>.</a:t>
            </a:r>
            <a:r>
              <a:rPr lang="en-US" altLang="ko-KR" sz="1200" dirty="0">
                <a:latin typeface="Arial" pitchFamily="34" charset="0"/>
              </a:rPr>
              <a:t>”</a:t>
            </a:r>
            <a:r>
              <a:rPr lang="en-US" altLang="ko-KR" sz="1200" dirty="0"/>
              <a:t> </a:t>
            </a:r>
          </a:p>
          <a:p>
            <a:endParaRPr lang="en-US" altLang="ko-KR" sz="800" dirty="0"/>
          </a:p>
          <a:p>
            <a:r>
              <a:rPr lang="ko-KR" altLang="en-US" sz="1200" dirty="0"/>
              <a:t>현장을 정리하고 있는데 정일만씨의 핸드폰이 울린다</a:t>
            </a:r>
            <a:r>
              <a:rPr lang="en-US" altLang="ko-KR" sz="1200" dirty="0"/>
              <a:t>. </a:t>
            </a:r>
            <a:r>
              <a:rPr lang="ko-KR" altLang="en-US" sz="1200" dirty="0"/>
              <a:t>집에서 온 전화였다</a:t>
            </a:r>
            <a:r>
              <a:rPr lang="en-US" altLang="ko-KR" sz="1200" dirty="0"/>
              <a:t>.</a:t>
            </a:r>
          </a:p>
          <a:p>
            <a:r>
              <a:rPr lang="en-US" altLang="ko-KR" sz="1200" dirty="0">
                <a:latin typeface="Arial" pitchFamily="34" charset="0"/>
              </a:rPr>
              <a:t>“</a:t>
            </a:r>
            <a:r>
              <a:rPr lang="ko-KR" altLang="en-US" sz="1200" dirty="0"/>
              <a:t>알았어</a:t>
            </a:r>
            <a:r>
              <a:rPr lang="en-US" altLang="ko-KR" sz="1200" dirty="0"/>
              <a:t>, </a:t>
            </a:r>
            <a:r>
              <a:rPr lang="ko-KR" altLang="en-US" sz="1200" dirty="0"/>
              <a:t>들어갈 때 사 갖고 들어갈게</a:t>
            </a:r>
            <a:r>
              <a:rPr lang="en-US" altLang="ko-KR" sz="1200" dirty="0"/>
              <a:t>.</a:t>
            </a:r>
            <a:r>
              <a:rPr lang="en-US" altLang="ko-KR" sz="1200" dirty="0">
                <a:latin typeface="Arial" pitchFamily="34" charset="0"/>
              </a:rPr>
              <a:t>”</a:t>
            </a:r>
            <a:endParaRPr lang="en-US" altLang="ko-KR" sz="1200" dirty="0"/>
          </a:p>
          <a:p>
            <a:r>
              <a:rPr lang="ko-KR" altLang="en-US" sz="1200" dirty="0"/>
              <a:t>통화 중 교대조의 한두식씨가 들어와 근무 준비를 하고 있었다</a:t>
            </a:r>
            <a:r>
              <a:rPr lang="en-US" altLang="ko-KR" sz="1200" dirty="0"/>
              <a:t>.</a:t>
            </a:r>
          </a:p>
          <a:p>
            <a:r>
              <a:rPr lang="en-US" altLang="ko-KR" sz="1200" dirty="0">
                <a:latin typeface="Arial" pitchFamily="34" charset="0"/>
              </a:rPr>
              <a:t>“</a:t>
            </a:r>
            <a:r>
              <a:rPr lang="ko-KR" altLang="en-US" sz="1200" dirty="0"/>
              <a:t>응</a:t>
            </a:r>
            <a:r>
              <a:rPr lang="en-US" altLang="ko-KR" sz="1200" dirty="0"/>
              <a:t>, </a:t>
            </a:r>
            <a:r>
              <a:rPr lang="ko-KR" altLang="en-US" sz="1200" dirty="0"/>
              <a:t>응</a:t>
            </a:r>
            <a:r>
              <a:rPr lang="en-US" altLang="ko-KR" sz="1200" dirty="0"/>
              <a:t>, </a:t>
            </a:r>
            <a:r>
              <a:rPr lang="ko-KR" altLang="en-US" sz="1200" dirty="0"/>
              <a:t>알았어</a:t>
            </a:r>
            <a:r>
              <a:rPr lang="en-US" altLang="ko-KR" sz="1200" dirty="0"/>
              <a:t>, </a:t>
            </a:r>
            <a:r>
              <a:rPr lang="ko-KR" altLang="en-US" sz="1200" dirty="0"/>
              <a:t>끊어</a:t>
            </a:r>
            <a:r>
              <a:rPr lang="ko-KR" altLang="en-US" sz="1200" dirty="0">
                <a:latin typeface="Arial" pitchFamily="34" charset="0"/>
              </a:rPr>
              <a:t>”</a:t>
            </a:r>
            <a:endParaRPr lang="ko-KR" altLang="en-US" sz="1200" dirty="0"/>
          </a:p>
          <a:p>
            <a:r>
              <a:rPr lang="ko-KR" altLang="en-US" sz="1200" dirty="0">
                <a:latin typeface="Arial" pitchFamily="34" charset="0"/>
              </a:rPr>
              <a:t>“</a:t>
            </a:r>
            <a:r>
              <a:rPr lang="ko-KR" altLang="en-US" sz="1200" dirty="0"/>
              <a:t>수고 많으셨어요</a:t>
            </a:r>
            <a:r>
              <a:rPr lang="en-US" altLang="ko-KR" sz="1200" dirty="0"/>
              <a:t>, </a:t>
            </a:r>
            <a:r>
              <a:rPr lang="ko-KR" altLang="en-US" sz="1200" dirty="0"/>
              <a:t>선배님</a:t>
            </a:r>
            <a:r>
              <a:rPr lang="ko-KR" altLang="en-US" sz="1200" dirty="0">
                <a:latin typeface="Arial" pitchFamily="34" charset="0"/>
              </a:rPr>
              <a:t>”</a:t>
            </a:r>
            <a:endParaRPr lang="ko-KR" altLang="en-US" sz="1200" dirty="0"/>
          </a:p>
          <a:p>
            <a:r>
              <a:rPr lang="ko-KR" altLang="en-US" sz="1200" dirty="0">
                <a:latin typeface="Arial" pitchFamily="34" charset="0"/>
              </a:rPr>
              <a:t>“</a:t>
            </a:r>
            <a:r>
              <a:rPr lang="ko-KR" altLang="en-US" sz="1200" dirty="0"/>
              <a:t>수고해</a:t>
            </a:r>
            <a:r>
              <a:rPr lang="en-US" altLang="ko-KR" sz="1200" dirty="0"/>
              <a:t>, </a:t>
            </a:r>
            <a:r>
              <a:rPr lang="ko-KR" altLang="en-US" sz="1200" dirty="0"/>
              <a:t>두식씨</a:t>
            </a:r>
            <a:r>
              <a:rPr lang="en-US" altLang="ko-KR" sz="1200" dirty="0">
                <a:latin typeface="Arial" pitchFamily="34" charset="0"/>
              </a:rPr>
              <a:t>…</a:t>
            </a:r>
            <a:r>
              <a:rPr lang="en-US" altLang="ko-KR" sz="1200" dirty="0"/>
              <a:t>   </a:t>
            </a:r>
            <a:r>
              <a:rPr lang="ko-KR" altLang="en-US" sz="1200" dirty="0"/>
              <a:t>참</a:t>
            </a:r>
            <a:r>
              <a:rPr lang="en-US" altLang="ko-KR" sz="1200" dirty="0"/>
              <a:t>, </a:t>
            </a:r>
            <a:r>
              <a:rPr lang="ko-KR" altLang="en-US" sz="1200" dirty="0"/>
              <a:t>반장님이 밸브 다 잠그라고 하셨어</a:t>
            </a:r>
            <a:r>
              <a:rPr lang="en-US" altLang="ko-KR" sz="1200" dirty="0"/>
              <a:t>, </a:t>
            </a:r>
            <a:r>
              <a:rPr lang="ko-KR" altLang="en-US" sz="1200" dirty="0"/>
              <a:t>잊지 말라고</a:t>
            </a:r>
            <a:r>
              <a:rPr lang="ko-KR" altLang="en-US" sz="1200" dirty="0">
                <a:latin typeface="Arial" pitchFamily="34" charset="0"/>
              </a:rPr>
              <a:t>”</a:t>
            </a:r>
            <a:endParaRPr lang="ko-KR" altLang="en-US" sz="1200" dirty="0"/>
          </a:p>
          <a:p>
            <a:r>
              <a:rPr lang="ko-KR" altLang="en-US" sz="1200" dirty="0">
                <a:latin typeface="Arial" pitchFamily="34" charset="0"/>
              </a:rPr>
              <a:t>“</a:t>
            </a:r>
            <a:r>
              <a:rPr lang="ko-KR" altLang="en-US" sz="1200" dirty="0"/>
              <a:t>네</a:t>
            </a:r>
            <a:r>
              <a:rPr lang="en-US" altLang="ko-KR" sz="1200" dirty="0"/>
              <a:t>? </a:t>
            </a:r>
            <a:r>
              <a:rPr lang="ko-KR" altLang="en-US" sz="1200" dirty="0"/>
              <a:t>이상하다 왜 그러셨지</a:t>
            </a:r>
            <a:r>
              <a:rPr lang="en-US" altLang="ko-KR" sz="1200" dirty="0"/>
              <a:t>? </a:t>
            </a:r>
            <a:r>
              <a:rPr lang="en-US" altLang="ko-KR" sz="1200" dirty="0">
                <a:latin typeface="Arial" pitchFamily="34" charset="0"/>
              </a:rPr>
              <a:t>“</a:t>
            </a:r>
            <a:endParaRPr lang="en-US" altLang="ko-KR" sz="1200" dirty="0"/>
          </a:p>
          <a:p>
            <a:r>
              <a:rPr lang="en-US" altLang="ko-KR" sz="1200" dirty="0">
                <a:latin typeface="Arial" pitchFamily="34" charset="0"/>
              </a:rPr>
              <a:t>“</a:t>
            </a:r>
            <a:r>
              <a:rPr lang="ko-KR" altLang="en-US" sz="1200" dirty="0"/>
              <a:t>몰라 잠그라니까 확실히 다 잠그라고</a:t>
            </a:r>
            <a:r>
              <a:rPr lang="ko-KR" altLang="en-US" sz="1200" dirty="0">
                <a:latin typeface="Arial" pitchFamily="34" charset="0"/>
              </a:rPr>
              <a:t>”</a:t>
            </a:r>
            <a:endParaRPr lang="ko-KR" altLang="en-US" sz="1200" dirty="0"/>
          </a:p>
          <a:p>
            <a:r>
              <a:rPr lang="ko-KR" altLang="en-US" sz="1200" dirty="0">
                <a:latin typeface="Arial" pitchFamily="34" charset="0"/>
              </a:rPr>
              <a:t>“</a:t>
            </a:r>
            <a:r>
              <a:rPr lang="ko-KR" altLang="en-US" sz="1200" dirty="0"/>
              <a:t>알겠습니다</a:t>
            </a:r>
            <a:r>
              <a:rPr lang="en-US" altLang="ko-KR" sz="1200" dirty="0">
                <a:latin typeface="Arial" pitchFamily="34" charset="0"/>
              </a:rPr>
              <a:t>…”</a:t>
            </a:r>
            <a:endParaRPr lang="en-US" altLang="ko-KR" sz="1200" dirty="0"/>
          </a:p>
          <a:p>
            <a:endParaRPr lang="en-US" altLang="ko-KR" sz="800" dirty="0"/>
          </a:p>
          <a:p>
            <a:r>
              <a:rPr lang="ko-KR" altLang="en-US" sz="1200" dirty="0"/>
              <a:t>다음 날 공장은 발칵 뒤집혔다</a:t>
            </a:r>
            <a:r>
              <a:rPr lang="en-US" altLang="ko-KR" sz="1200" dirty="0"/>
              <a:t>.</a:t>
            </a:r>
          </a:p>
          <a:p>
            <a:r>
              <a:rPr lang="ko-KR" altLang="en-US" sz="1200" dirty="0"/>
              <a:t>주 생산 기계에서 생산된 페인트는 이송 파이프라인을 통해 </a:t>
            </a:r>
            <a:r>
              <a:rPr lang="en-US" altLang="ko-KR" sz="1200" dirty="0"/>
              <a:t>7</a:t>
            </a:r>
            <a:r>
              <a:rPr lang="ko-KR" altLang="en-US" sz="1200" dirty="0"/>
              <a:t>개의 저장탱크로 이동되어야 하는데 모든 밸브가 잠기면서</a:t>
            </a:r>
          </a:p>
          <a:p>
            <a:r>
              <a:rPr lang="ko-KR" altLang="en-US" sz="1200" dirty="0"/>
              <a:t>기계에 과부하가 걸리고 그로 인해 주 모터가 과열로 다운되어 버리고 자칫했으면 큰 화재사고로도 번질 뻔 했던 것이었다</a:t>
            </a:r>
            <a:r>
              <a:rPr lang="en-US" altLang="ko-KR" sz="1200" dirty="0"/>
              <a:t>.  </a:t>
            </a:r>
          </a:p>
          <a:p>
            <a:r>
              <a:rPr lang="ko-KR" altLang="en-US" sz="1200" dirty="0"/>
              <a:t>공장장으로부터 심한 질책과 인사경고까지 받게 될 것이라는 얘기를 들은 이 반장은 즉시 반 전체회의를 소집했다</a:t>
            </a:r>
            <a:r>
              <a:rPr lang="en-US" altLang="ko-KR" sz="1200" dirty="0"/>
              <a:t>.</a:t>
            </a:r>
          </a:p>
          <a:p>
            <a:r>
              <a:rPr lang="en-US" altLang="ko-KR" sz="1200" dirty="0">
                <a:latin typeface="Arial" pitchFamily="34" charset="0"/>
              </a:rPr>
              <a:t>“</a:t>
            </a:r>
            <a:r>
              <a:rPr lang="ko-KR" altLang="en-US" sz="1200" dirty="0"/>
              <a:t>어이</a:t>
            </a:r>
            <a:r>
              <a:rPr lang="en-US" altLang="ko-KR" sz="1200" dirty="0"/>
              <a:t>, </a:t>
            </a:r>
            <a:r>
              <a:rPr lang="ko-KR" altLang="en-US" sz="1200" dirty="0"/>
              <a:t>정일만씨</a:t>
            </a:r>
            <a:r>
              <a:rPr lang="en-US" altLang="ko-KR" sz="1200" dirty="0"/>
              <a:t>, </a:t>
            </a:r>
            <a:r>
              <a:rPr lang="ko-KR" altLang="en-US" sz="1200" dirty="0"/>
              <a:t>어제 어떻게 된 거야</a:t>
            </a:r>
            <a:r>
              <a:rPr lang="en-US" altLang="ko-KR" sz="1200" dirty="0"/>
              <a:t>? </a:t>
            </a:r>
            <a:r>
              <a:rPr lang="ko-KR" altLang="en-US" sz="1200" dirty="0"/>
              <a:t>응</a:t>
            </a:r>
            <a:r>
              <a:rPr lang="en-US" altLang="ko-KR" sz="1200" dirty="0"/>
              <a:t>?</a:t>
            </a:r>
            <a:r>
              <a:rPr lang="en-US" altLang="ko-KR" sz="1200" dirty="0">
                <a:latin typeface="Arial" pitchFamily="34" charset="0"/>
              </a:rPr>
              <a:t>”</a:t>
            </a:r>
            <a:endParaRPr lang="en-US" altLang="ko-KR" sz="1200" dirty="0"/>
          </a:p>
          <a:p>
            <a:r>
              <a:rPr lang="ko-KR" altLang="en-US" sz="1200" dirty="0"/>
              <a:t>어떻게 된 일인지 영문을 모르는 정일만씨는 머리를 긁적이면서 대답했다</a:t>
            </a:r>
            <a:r>
              <a:rPr lang="en-US" altLang="ko-KR" sz="1200" dirty="0"/>
              <a:t>.</a:t>
            </a:r>
          </a:p>
          <a:p>
            <a:r>
              <a:rPr lang="en-US" altLang="ko-KR" sz="1200" dirty="0">
                <a:latin typeface="Arial" pitchFamily="34" charset="0"/>
              </a:rPr>
              <a:t>“</a:t>
            </a:r>
            <a:r>
              <a:rPr lang="ko-KR" altLang="en-US" sz="1200" dirty="0"/>
              <a:t>저는 어제 반장님이 </a:t>
            </a:r>
            <a:r>
              <a:rPr lang="ko-KR" altLang="en-US" sz="1200" dirty="0" err="1"/>
              <a:t>교대조에게</a:t>
            </a:r>
            <a:r>
              <a:rPr lang="ko-KR" altLang="en-US" sz="1200" dirty="0"/>
              <a:t> 밸브를 모두 잠그라고 하셔서 그대로 전했을 뿐</a:t>
            </a:r>
            <a:r>
              <a:rPr lang="en-US" altLang="ko-KR" sz="1200" dirty="0">
                <a:latin typeface="Arial" pitchFamily="34" charset="0"/>
              </a:rPr>
              <a:t>…”</a:t>
            </a:r>
            <a:endParaRPr lang="en-US" altLang="ko-KR" sz="1200" dirty="0"/>
          </a:p>
          <a:p>
            <a:r>
              <a:rPr lang="en-US" altLang="ko-KR" sz="1200" dirty="0">
                <a:latin typeface="Arial" pitchFamily="34" charset="0"/>
              </a:rPr>
              <a:t>“</a:t>
            </a:r>
            <a:r>
              <a:rPr lang="ko-KR" altLang="en-US" sz="1200" dirty="0"/>
              <a:t>뭐</a:t>
            </a:r>
            <a:r>
              <a:rPr lang="en-US" altLang="ko-KR" sz="1200" dirty="0"/>
              <a:t>? </a:t>
            </a:r>
            <a:r>
              <a:rPr lang="ko-KR" altLang="en-US" sz="1200" dirty="0"/>
              <a:t>뭐라고</a:t>
            </a:r>
            <a:r>
              <a:rPr lang="en-US" altLang="ko-KR" sz="1200" dirty="0"/>
              <a:t>?  </a:t>
            </a:r>
            <a:r>
              <a:rPr lang="ko-KR" altLang="en-US" sz="1200" dirty="0"/>
              <a:t>내가 언제 다 잠그라고 그랬어</a:t>
            </a:r>
            <a:r>
              <a:rPr lang="en-US" altLang="ko-KR" sz="1200" dirty="0"/>
              <a:t>? </a:t>
            </a:r>
            <a:r>
              <a:rPr lang="ko-KR" altLang="en-US" sz="1200" dirty="0"/>
              <a:t>응</a:t>
            </a:r>
            <a:r>
              <a:rPr lang="en-US" altLang="ko-KR" sz="1200" dirty="0"/>
              <a:t>? </a:t>
            </a:r>
            <a:r>
              <a:rPr lang="ko-KR" altLang="en-US" sz="1200" dirty="0"/>
              <a:t>다 잠그라고 그랬냐고</a:t>
            </a:r>
            <a:r>
              <a:rPr lang="en-US" altLang="ko-KR" sz="1200" dirty="0"/>
              <a:t>..  </a:t>
            </a:r>
            <a:r>
              <a:rPr lang="ko-KR" altLang="en-US" sz="1200" dirty="0"/>
              <a:t>나 참</a:t>
            </a:r>
            <a:r>
              <a:rPr lang="en-US" altLang="ko-KR" sz="1200" dirty="0"/>
              <a:t>, </a:t>
            </a:r>
            <a:r>
              <a:rPr lang="ko-KR" altLang="en-US" sz="1200" dirty="0"/>
              <a:t>이봐 지금까지 저녁시간에는 </a:t>
            </a:r>
            <a:r>
              <a:rPr lang="en-US" altLang="ko-KR" sz="1200" dirty="0"/>
              <a:t>4</a:t>
            </a:r>
            <a:r>
              <a:rPr lang="ko-KR" altLang="en-US" sz="1200" dirty="0"/>
              <a:t>개만</a:t>
            </a:r>
          </a:p>
          <a:p>
            <a:r>
              <a:rPr lang="ko-KR" altLang="en-US" sz="1200" dirty="0"/>
              <a:t>잠근 것 몰라</a:t>
            </a:r>
            <a:r>
              <a:rPr lang="en-US" altLang="ko-KR" sz="1200" dirty="0"/>
              <a:t>? </a:t>
            </a:r>
            <a:r>
              <a:rPr lang="ko-KR" altLang="en-US" sz="1200" dirty="0"/>
              <a:t>새삼스러운 것도 아닌데 왜 그래</a:t>
            </a:r>
            <a:r>
              <a:rPr lang="en-US" altLang="ko-KR" sz="1200" dirty="0">
                <a:latin typeface="Arial" pitchFamily="34" charset="0"/>
              </a:rPr>
              <a:t>…</a:t>
            </a:r>
            <a:r>
              <a:rPr lang="en-US" altLang="ko-KR" sz="1200" dirty="0"/>
              <a:t>.</a:t>
            </a:r>
            <a:r>
              <a:rPr lang="ko-KR" altLang="en-US" sz="1200" dirty="0"/>
              <a:t>내가 말한 것은 그 잠그는 것을 꽉 잠그지 않아서 몇 번인가 누수 되는</a:t>
            </a:r>
          </a:p>
          <a:p>
            <a:r>
              <a:rPr lang="ko-KR" altLang="en-US" sz="1200" dirty="0"/>
              <a:t>일이 있었으니 누수가 안되게 확실히 잠그라는 것이었지</a:t>
            </a:r>
            <a:r>
              <a:rPr lang="en-US" altLang="ko-KR" sz="1200" dirty="0">
                <a:latin typeface="Arial" pitchFamily="34" charset="0"/>
              </a:rPr>
              <a:t>…”</a:t>
            </a:r>
            <a:r>
              <a:rPr lang="en-US" altLang="ko-KR" sz="1200" dirty="0"/>
              <a:t>  </a:t>
            </a:r>
          </a:p>
          <a:p>
            <a:r>
              <a:rPr lang="ko-KR" altLang="en-US" sz="1200" dirty="0"/>
              <a:t>화가 잔뜩 난 이 반장은 어이가 없었다</a:t>
            </a:r>
            <a:r>
              <a:rPr lang="en-US" altLang="ko-KR" sz="1200" dirty="0"/>
              <a:t>. </a:t>
            </a:r>
            <a:r>
              <a:rPr lang="ko-KR" altLang="en-US" sz="1200" dirty="0"/>
              <a:t>대체 하루 이틀 근무한 사람들도 아닌데 어떻게 이런 일이 생기는지 답답하기만</a:t>
            </a:r>
          </a:p>
          <a:p>
            <a:r>
              <a:rPr lang="ko-KR" altLang="en-US" sz="1200" dirty="0"/>
              <a:t>했다</a:t>
            </a:r>
            <a:r>
              <a:rPr lang="en-US" altLang="ko-KR" sz="1200" dirty="0"/>
              <a:t>.</a:t>
            </a:r>
          </a:p>
          <a:p>
            <a:r>
              <a:rPr lang="ko-KR" altLang="en-US" sz="1200" dirty="0"/>
              <a:t>결국 공장은 보수를 위해 반 나절간 멈추게 되었고 직접적인 금전적 손실과 거래선에 납기를 못 지켜 거래관계의 신뢰를</a:t>
            </a:r>
          </a:p>
          <a:p>
            <a:r>
              <a:rPr lang="ko-KR" altLang="en-US" sz="1200" dirty="0"/>
              <a:t>잃는 상황까지 이르게 되었다</a:t>
            </a:r>
            <a:r>
              <a:rPr lang="en-US" altLang="ko-KR" sz="1200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21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2.2. </a:t>
            </a:r>
            <a:r>
              <a:rPr lang="ko-KR" altLang="en-US" dirty="0" smtClean="0"/>
              <a:t>비즈니스 커뮤니케이션에서 범하기 쉬운 착각</a:t>
            </a:r>
            <a:endParaRPr lang="ko-KR" altLang="en-US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611188" y="1016000"/>
            <a:ext cx="80645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n-US" altLang="ko-KR" sz="1800" dirty="0">
                <a:latin typeface="+mn-lt"/>
                <a:sym typeface="Monotype Sorts" charset="2"/>
              </a:rPr>
              <a:t>  </a:t>
            </a:r>
            <a:r>
              <a:rPr lang="ko-KR" altLang="en-US" sz="1800" dirty="0">
                <a:latin typeface="+mn-lt"/>
              </a:rPr>
              <a:t>내가 사용하는 단어의 의미를 상대방도 똑같이  받아 들일 것이다</a:t>
            </a:r>
            <a:r>
              <a:rPr lang="en-US" altLang="ko-KR" sz="1800" dirty="0">
                <a:latin typeface="+mn-lt"/>
              </a:rPr>
              <a:t>. 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11188" y="2806700"/>
            <a:ext cx="662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n-US" altLang="ko-KR" sz="1800" dirty="0">
                <a:latin typeface="+mn-lt"/>
                <a:sym typeface="Monotype Sorts" charset="2"/>
              </a:rPr>
              <a:t></a:t>
            </a:r>
            <a:r>
              <a:rPr lang="en-US" altLang="ko-KR" sz="1800" dirty="0">
                <a:latin typeface="+mn-lt"/>
              </a:rPr>
              <a:t>  </a:t>
            </a:r>
            <a:r>
              <a:rPr lang="ko-KR" altLang="en-US" sz="1800" dirty="0">
                <a:latin typeface="+mn-lt"/>
              </a:rPr>
              <a:t>발신자의 책임이다</a:t>
            </a:r>
            <a:r>
              <a:rPr lang="en-US" altLang="ko-KR" sz="1800" dirty="0">
                <a:latin typeface="+mn-lt"/>
              </a:rPr>
              <a:t>.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611188" y="1920875"/>
            <a:ext cx="662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n-US" altLang="ko-KR" sz="1800" dirty="0">
                <a:latin typeface="+mn-lt"/>
                <a:sym typeface="Monotype Sorts" charset="2"/>
              </a:rPr>
              <a:t></a:t>
            </a:r>
            <a:r>
              <a:rPr lang="en-US" altLang="ko-KR" sz="1800" dirty="0">
                <a:latin typeface="+mn-lt"/>
              </a:rPr>
              <a:t>  </a:t>
            </a:r>
            <a:r>
              <a:rPr lang="ko-KR" altLang="en-US" sz="1800" dirty="0">
                <a:latin typeface="+mn-lt"/>
              </a:rPr>
              <a:t>수신자가 이해해야 한다</a:t>
            </a:r>
            <a:r>
              <a:rPr lang="en-US" altLang="ko-KR" sz="1800" dirty="0">
                <a:latin typeface="+mn-lt"/>
              </a:rPr>
              <a:t>.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611188" y="5383212"/>
            <a:ext cx="662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n-US" altLang="ko-KR" sz="1800" dirty="0">
                <a:latin typeface="+mn-lt"/>
                <a:sym typeface="Monotype Sorts" charset="2"/>
              </a:rPr>
              <a:t></a:t>
            </a:r>
            <a:r>
              <a:rPr lang="en-US" altLang="ko-KR" sz="1800" dirty="0">
                <a:latin typeface="+mn-lt"/>
              </a:rPr>
              <a:t>  </a:t>
            </a:r>
            <a:r>
              <a:rPr lang="ko-KR" altLang="en-US" sz="1800" dirty="0">
                <a:latin typeface="+mn-lt"/>
              </a:rPr>
              <a:t>쉬운 일 이다</a:t>
            </a:r>
            <a:r>
              <a:rPr lang="en-US" altLang="ko-KR" sz="1800" dirty="0">
                <a:latin typeface="+mn-lt"/>
              </a:rPr>
              <a:t>.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611188" y="3689350"/>
            <a:ext cx="662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n-US" altLang="ko-KR" sz="1800">
                <a:latin typeface="+mn-lt"/>
                <a:sym typeface="Monotype Sorts" charset="2"/>
              </a:rPr>
              <a:t></a:t>
            </a:r>
            <a:r>
              <a:rPr lang="en-US" altLang="ko-KR" sz="1800">
                <a:latin typeface="+mn-lt"/>
              </a:rPr>
              <a:t>  </a:t>
            </a:r>
            <a:r>
              <a:rPr lang="ko-KR" altLang="en-US" sz="1800">
                <a:latin typeface="+mn-lt"/>
              </a:rPr>
              <a:t>열심히 듣기만 하면 된다</a:t>
            </a:r>
            <a:r>
              <a:rPr lang="en-US" altLang="ko-KR" sz="1800">
                <a:latin typeface="+mn-lt"/>
              </a:rPr>
              <a:t>.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611188" y="4500562"/>
            <a:ext cx="662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n-US" altLang="ko-KR" sz="1800">
                <a:latin typeface="+mn-lt"/>
                <a:sym typeface="Monotype Sorts" charset="2"/>
              </a:rPr>
              <a:t></a:t>
            </a:r>
            <a:r>
              <a:rPr lang="en-US" altLang="ko-KR" sz="1800">
                <a:latin typeface="+mn-lt"/>
              </a:rPr>
              <a:t>  </a:t>
            </a:r>
            <a:r>
              <a:rPr lang="ko-KR" altLang="en-US" sz="1800">
                <a:latin typeface="+mn-lt"/>
              </a:rPr>
              <a:t>그럴 것 이다</a:t>
            </a:r>
            <a:r>
              <a:rPr lang="en-US" altLang="ko-KR" sz="1800">
                <a:latin typeface="+mn-lt"/>
              </a:rPr>
              <a:t>.</a:t>
            </a:r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auto">
          <a:xfrm>
            <a:off x="-5184576" y="1446212"/>
            <a:ext cx="51845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800" b="1" dirty="0">
                <a:latin typeface="굴림" pitchFamily="50" charset="-127"/>
              </a:rPr>
              <a:t>☞  </a:t>
            </a:r>
            <a:r>
              <a:rPr lang="ko-KR" altLang="en-US" sz="1800" b="1" dirty="0"/>
              <a:t>명확한 단어표현을 하도록 습관화 해야 한다</a:t>
            </a:r>
            <a:r>
              <a:rPr lang="en-US" altLang="ko-KR" sz="1800" b="1" dirty="0"/>
              <a:t>.</a:t>
            </a:r>
            <a:endParaRPr lang="ko-KR" altLang="en-US" sz="1800" b="1" dirty="0"/>
          </a:p>
        </p:txBody>
      </p:sp>
      <p:sp>
        <p:nvSpPr>
          <p:cNvPr id="11" name="직사각형 10"/>
          <p:cNvSpPr>
            <a:spLocks noChangeArrowheads="1"/>
          </p:cNvSpPr>
          <p:nvPr/>
        </p:nvSpPr>
        <p:spPr bwMode="auto">
          <a:xfrm>
            <a:off x="-4320480" y="2311400"/>
            <a:ext cx="43204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800" b="1" dirty="0">
                <a:latin typeface="굴림" pitchFamily="50" charset="-127"/>
              </a:rPr>
              <a:t>☞  발신자</a:t>
            </a:r>
            <a:r>
              <a:rPr lang="en-US" altLang="ko-KR" sz="1800" b="1" dirty="0">
                <a:latin typeface="굴림" pitchFamily="50" charset="-127"/>
              </a:rPr>
              <a:t>/</a:t>
            </a:r>
            <a:r>
              <a:rPr lang="ko-KR" altLang="en-US" sz="1800" b="1" dirty="0">
                <a:latin typeface="굴림" pitchFamily="50" charset="-127"/>
              </a:rPr>
              <a:t>지시자의 책임이 좀 더 크다</a:t>
            </a:r>
            <a:r>
              <a:rPr lang="en-US" altLang="ko-KR" sz="1800" b="1" dirty="0">
                <a:latin typeface="굴림" pitchFamily="50" charset="-127"/>
              </a:rPr>
              <a:t>.</a:t>
            </a:r>
            <a:endParaRPr lang="ko-KR" altLang="en-US" sz="1800" b="1" dirty="0"/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-8605464" y="3175000"/>
            <a:ext cx="84530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800" b="1" dirty="0">
                <a:latin typeface="굴림" pitchFamily="50" charset="-127"/>
              </a:rPr>
              <a:t>☞ </a:t>
            </a:r>
            <a:r>
              <a:rPr lang="en-US" altLang="ko-KR" sz="1800" b="1" dirty="0"/>
              <a:t> </a:t>
            </a:r>
            <a:r>
              <a:rPr lang="ko-KR" altLang="en-US" sz="1800" b="1" dirty="0"/>
              <a:t>질문을 통해 발신자의 의도를 명확히 이해하지 않은 것도 수신자의 책임이다</a:t>
            </a:r>
            <a:r>
              <a:rPr lang="en-US" altLang="ko-KR" sz="1800" b="1" dirty="0"/>
              <a:t>.</a:t>
            </a:r>
            <a:endParaRPr lang="ko-KR" altLang="en-US" sz="1800" b="1" dirty="0"/>
          </a:p>
        </p:txBody>
      </p:sp>
      <p:sp>
        <p:nvSpPr>
          <p:cNvPr id="13" name="직사각형 12"/>
          <p:cNvSpPr>
            <a:spLocks noChangeArrowheads="1"/>
          </p:cNvSpPr>
          <p:nvPr/>
        </p:nvSpPr>
        <p:spPr bwMode="auto">
          <a:xfrm>
            <a:off x="-8605464" y="4038600"/>
            <a:ext cx="83534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800" b="1" dirty="0">
                <a:latin typeface="굴림" pitchFamily="50" charset="-127"/>
              </a:rPr>
              <a:t>☞ </a:t>
            </a:r>
            <a:r>
              <a:rPr lang="en-US" altLang="ko-KR" sz="1800" b="1" dirty="0"/>
              <a:t> </a:t>
            </a:r>
            <a:r>
              <a:rPr lang="ko-KR" altLang="en-US" sz="1800" b="1" dirty="0"/>
              <a:t>정중하게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지시자의 목적을 달성하기 위해 질문하라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정리하라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공유하라</a:t>
            </a:r>
          </a:p>
        </p:txBody>
      </p:sp>
      <p:sp>
        <p:nvSpPr>
          <p:cNvPr id="14" name="직사각형 13"/>
          <p:cNvSpPr>
            <a:spLocks noChangeArrowheads="1"/>
          </p:cNvSpPr>
          <p:nvPr/>
        </p:nvSpPr>
        <p:spPr bwMode="auto">
          <a:xfrm>
            <a:off x="-8605464" y="4830762"/>
            <a:ext cx="8353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800" b="1">
                <a:latin typeface="굴림" pitchFamily="50" charset="-127"/>
              </a:rPr>
              <a:t>☞ </a:t>
            </a:r>
            <a:r>
              <a:rPr lang="en-US" altLang="ko-KR" sz="1800" b="1"/>
              <a:t> </a:t>
            </a:r>
            <a:r>
              <a:rPr lang="ko-KR" altLang="en-US" sz="1800" b="1"/>
              <a:t>확인하는 리스크가 잘못되었을 때의 리스크보다 적다</a:t>
            </a:r>
            <a:r>
              <a:rPr lang="en-US" altLang="ko-KR" sz="1800" b="1"/>
              <a:t>. </a:t>
            </a:r>
            <a:r>
              <a:rPr lang="ko-KR" altLang="en-US" sz="1800" b="1"/>
              <a:t>질문을 당연시 하라</a:t>
            </a:r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auto">
          <a:xfrm>
            <a:off x="-8605464" y="5695950"/>
            <a:ext cx="83534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800" b="1">
                <a:latin typeface="굴림" pitchFamily="50" charset="-127"/>
              </a:rPr>
              <a:t>☞ </a:t>
            </a:r>
            <a:r>
              <a:rPr lang="ko-KR" altLang="en-US" sz="1800" b="1"/>
              <a:t>완벽한 커뮤니케이션을 해보는 것은 쉽다</a:t>
            </a:r>
            <a:r>
              <a:rPr lang="en-US" altLang="ko-KR" sz="1800" b="1"/>
              <a:t>. </a:t>
            </a:r>
            <a:r>
              <a:rPr lang="ko-KR" altLang="en-US" sz="1800" b="1"/>
              <a:t>항상 유지하기가 어렵다</a:t>
            </a:r>
          </a:p>
        </p:txBody>
      </p:sp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22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48148E-6 L 0.64341 -0.00532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" y="-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11111E-6 L 0.53541 0.00579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" y="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81481E-6 L 1.01059 0.00371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5" y="2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7.40741E-7 L 1.0158 0.02083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" y="1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0 L 1.00799 0.01019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4" y="5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2.59259E-6 L 1.0158 -0.00047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전화응대 스킬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323850" y="1773238"/>
            <a:ext cx="4248150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/>
              <a:t>자신감을 주는 매직 키워드</a:t>
            </a:r>
            <a:endParaRPr lang="ko-KR" alt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3850" y="2924944"/>
            <a:ext cx="42481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rgbClr val="CC0000"/>
                </a:solidFill>
              </a:rPr>
              <a:t>대신 받았습니다</a:t>
            </a:r>
            <a:r>
              <a:rPr lang="en-US" altLang="ko-KR" sz="2800" b="1" dirty="0" smtClean="0">
                <a:solidFill>
                  <a:srgbClr val="CC0000"/>
                </a:solidFill>
              </a:rPr>
              <a:t>.</a:t>
            </a:r>
          </a:p>
          <a:p>
            <a:r>
              <a:rPr lang="ko-KR" altLang="en-US" sz="2800" b="1" dirty="0" smtClean="0">
                <a:solidFill>
                  <a:srgbClr val="CC0000"/>
                </a:solidFill>
              </a:rPr>
              <a:t>신입사원</a:t>
            </a:r>
            <a:r>
              <a:rPr lang="ko-KR" altLang="en-US" sz="2800" b="1" dirty="0" smtClean="0"/>
              <a:t> </a:t>
            </a:r>
            <a:r>
              <a:rPr lang="en-US" altLang="ko-KR" sz="2800" dirty="0" smtClean="0"/>
              <a:t>000 </a:t>
            </a:r>
            <a:r>
              <a:rPr lang="ko-KR" altLang="en-US" sz="2800" dirty="0" smtClean="0"/>
              <a:t>입니다</a:t>
            </a:r>
            <a:r>
              <a:rPr lang="en-US" altLang="ko-KR" sz="2800" dirty="0" smtClean="0"/>
              <a:t>.</a:t>
            </a:r>
          </a:p>
          <a:p>
            <a:endParaRPr lang="en-US" altLang="ko-KR" sz="2800" dirty="0" smtClean="0"/>
          </a:p>
          <a:p>
            <a:endParaRPr lang="en-US" altLang="ko-KR" sz="2800" dirty="0" smtClean="0"/>
          </a:p>
          <a:p>
            <a:r>
              <a:rPr lang="ko-KR" altLang="en-US" sz="2800" b="1" dirty="0" smtClean="0">
                <a:solidFill>
                  <a:srgbClr val="CC0000"/>
                </a:solidFill>
              </a:rPr>
              <a:t>인턴사원</a:t>
            </a:r>
            <a:r>
              <a:rPr lang="ko-KR" altLang="en-US" sz="2800" b="1" dirty="0" smtClean="0"/>
              <a:t> </a:t>
            </a:r>
            <a:r>
              <a:rPr lang="en-US" altLang="ko-KR" sz="2800" dirty="0" smtClean="0"/>
              <a:t>000 </a:t>
            </a:r>
            <a:r>
              <a:rPr lang="ko-KR" altLang="en-US" sz="2800" dirty="0" smtClean="0"/>
              <a:t>입니다</a:t>
            </a:r>
            <a:r>
              <a:rPr lang="en-US" altLang="ko-KR" sz="2800" dirty="0" smtClean="0"/>
              <a:t>.</a:t>
            </a:r>
            <a:endParaRPr lang="ko-KR" altLang="en-US" sz="2800" dirty="0"/>
          </a:p>
        </p:txBody>
      </p:sp>
      <p:grpSp>
        <p:nvGrpSpPr>
          <p:cNvPr id="7" name="그룹 6"/>
          <p:cNvGrpSpPr/>
          <p:nvPr/>
        </p:nvGrpSpPr>
        <p:grpSpPr>
          <a:xfrm>
            <a:off x="4572000" y="2060848"/>
            <a:ext cx="4248150" cy="3002850"/>
            <a:chOff x="4572000" y="2060848"/>
            <a:chExt cx="4248150" cy="3002850"/>
          </a:xfrm>
        </p:grpSpPr>
        <p:sp>
          <p:nvSpPr>
            <p:cNvPr id="5" name="TextBox 4"/>
            <p:cNvSpPr txBox="1"/>
            <p:nvPr/>
          </p:nvSpPr>
          <p:spPr>
            <a:xfrm>
              <a:off x="5651798" y="2060848"/>
              <a:ext cx="2088554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600" b="1" dirty="0" smtClean="0">
                  <a:solidFill>
                    <a:srgbClr val="CC0000"/>
                  </a:solidFill>
                </a:rPr>
                <a:t>?</a:t>
              </a:r>
              <a:endParaRPr lang="ko-KR" altLang="en-US" sz="166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572000" y="4725144"/>
              <a:ext cx="42481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 smtClean="0"/>
                <a:t>언제까지 신입</a:t>
              </a:r>
              <a:r>
                <a:rPr lang="en-US" altLang="ko-KR" sz="1600" dirty="0" smtClean="0"/>
                <a:t>/</a:t>
              </a:r>
              <a:r>
                <a:rPr lang="ko-KR" altLang="en-US" sz="1600" dirty="0" smtClean="0"/>
                <a:t>인턴 사원이라고 해야 할까</a:t>
              </a:r>
              <a:r>
                <a:rPr lang="en-US" altLang="ko-KR" sz="1600" dirty="0" smtClean="0"/>
                <a:t>?</a:t>
              </a:r>
              <a:endParaRPr lang="ko-KR" altLang="en-US" sz="1600" dirty="0"/>
            </a:p>
          </p:txBody>
        </p:sp>
      </p:grp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23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전화응대 스킬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827420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발신자 정보</a:t>
            </a:r>
            <a:r>
              <a:rPr lang="en-US" altLang="ko-KR" dirty="0" smtClean="0"/>
              <a:t>, </a:t>
            </a:r>
            <a:r>
              <a:rPr lang="ko-KR" altLang="en-US" dirty="0" smtClean="0"/>
              <a:t>목적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시간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작성자명을 잘 보이는 곳 </a:t>
            </a:r>
            <a:r>
              <a:rPr lang="en-US" altLang="ko-KR" dirty="0" smtClean="0"/>
              <a:t>+ </a:t>
            </a:r>
            <a:r>
              <a:rPr lang="ko-KR" altLang="en-US" dirty="0" smtClean="0"/>
              <a:t>구두안내</a:t>
            </a:r>
            <a:endParaRPr lang="ko-KR" altLang="en-US" dirty="0"/>
          </a:p>
        </p:txBody>
      </p:sp>
      <p:pic>
        <p:nvPicPr>
          <p:cNvPr id="40964" name="Picture 4" descr="포스트잇에 대한 이미지 검색결과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b="3090"/>
          <a:stretch>
            <a:fillRect/>
          </a:stretch>
        </p:blipFill>
        <p:spPr bwMode="auto">
          <a:xfrm>
            <a:off x="395536" y="1340767"/>
            <a:ext cx="4752528" cy="512869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076056" y="1700808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발신자 정보를 파악하는 질문 </a:t>
            </a:r>
            <a:r>
              <a:rPr lang="en-US" altLang="ko-KR" dirty="0" smtClean="0"/>
              <a:t>List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24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전화응대 스킬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836712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나는 하나</a:t>
            </a:r>
            <a:r>
              <a:rPr lang="en-US" altLang="ko-KR" dirty="0" smtClean="0"/>
              <a:t>,</a:t>
            </a:r>
            <a:r>
              <a:rPr lang="ko-KR" altLang="en-US" dirty="0" smtClean="0"/>
              <a:t>  전화는 둘</a:t>
            </a:r>
            <a:r>
              <a:rPr lang="en-US" altLang="ko-KR" dirty="0" smtClean="0"/>
              <a:t>!  </a:t>
            </a:r>
            <a:r>
              <a:rPr lang="ko-KR" altLang="en-US" dirty="0" smtClean="0"/>
              <a:t>어떻게 해야 하나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pic>
        <p:nvPicPr>
          <p:cNvPr id="38914" name="Picture 2" descr="사무실 전화에 대한 이미지 검색결과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753250"/>
            <a:ext cx="6408101" cy="426803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-8712968" y="1403906"/>
            <a:ext cx="8820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상황을 상대방에게 안내하여 양해를 구하고 나중에 걸려온 전화를 짧게 응대한다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25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48148E-6 L 0.97049 -0.00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상사와의 관계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692696"/>
            <a:ext cx="8820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더 높은 상사의 지시를 받아서 수행하는데 </a:t>
            </a:r>
            <a:r>
              <a:rPr lang="ko-KR" altLang="en-US" dirty="0" err="1" smtClean="0"/>
              <a:t>멘토</a:t>
            </a:r>
            <a:r>
              <a:rPr lang="ko-KR" altLang="en-US" dirty="0" smtClean="0"/>
              <a:t> 선배에게 혼납니다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왜죠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pic>
        <p:nvPicPr>
          <p:cNvPr id="32770" name="Picture 2" descr="관련 이미지"/>
          <p:cNvPicPr>
            <a:picLocks noChangeAspect="1" noChangeArrowheads="1"/>
          </p:cNvPicPr>
          <p:nvPr/>
        </p:nvPicPr>
        <p:blipFill>
          <a:blip r:embed="rId3" cstate="print"/>
          <a:srcRect b="7923"/>
          <a:stretch>
            <a:fillRect/>
          </a:stretch>
        </p:blipFill>
        <p:spPr bwMode="auto">
          <a:xfrm>
            <a:off x="3516242" y="4005064"/>
            <a:ext cx="2111515" cy="1944216"/>
          </a:xfrm>
          <a:prstGeom prst="rect">
            <a:avLst/>
          </a:prstGeom>
          <a:noFill/>
        </p:spPr>
      </p:pic>
      <p:pic>
        <p:nvPicPr>
          <p:cNvPr id="32772" name="Picture 4" descr="관련 이미지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773238"/>
            <a:ext cx="2066181" cy="2066182"/>
          </a:xfrm>
          <a:prstGeom prst="rect">
            <a:avLst/>
          </a:prstGeom>
          <a:noFill/>
        </p:spPr>
      </p:pic>
      <p:pic>
        <p:nvPicPr>
          <p:cNvPr id="32776" name="Picture 8" descr="성대리에 대한 이미지 검색결과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781234" y="2348880"/>
            <a:ext cx="1655862" cy="2274394"/>
          </a:xfrm>
          <a:prstGeom prst="rect">
            <a:avLst/>
          </a:prstGeom>
          <a:noFill/>
        </p:spPr>
      </p:pic>
      <p:cxnSp>
        <p:nvCxnSpPr>
          <p:cNvPr id="36" name="직선 화살표 연결선 35"/>
          <p:cNvCxnSpPr/>
          <p:nvPr/>
        </p:nvCxnSpPr>
        <p:spPr>
          <a:xfrm>
            <a:off x="2339752" y="3717032"/>
            <a:ext cx="1656184" cy="1080120"/>
          </a:xfrm>
          <a:prstGeom prst="straightConnector1">
            <a:avLst/>
          </a:prstGeom>
          <a:ln w="47625">
            <a:headEnd type="triangl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모서리가 둥근 사각형 설명선 36"/>
          <p:cNvSpPr/>
          <p:nvPr/>
        </p:nvSpPr>
        <p:spPr>
          <a:xfrm>
            <a:off x="2555776" y="1268413"/>
            <a:ext cx="2664296" cy="1152475"/>
          </a:xfrm>
          <a:prstGeom prst="wedgeRoundRectCallout">
            <a:avLst>
              <a:gd name="adj1" fmla="val -73379"/>
              <a:gd name="adj2" fmla="val 57381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tx1"/>
                </a:solidFill>
              </a:rPr>
              <a:t>김인턴씨</a:t>
            </a:r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</a:rPr>
              <a:t>3</a:t>
            </a:r>
            <a:r>
              <a:rPr lang="ko-KR" altLang="en-US" sz="1400" dirty="0" smtClean="0">
                <a:solidFill>
                  <a:schemeClr val="tx1"/>
                </a:solidFill>
              </a:rPr>
              <a:t>일 내로 경쟁사에 대해 자료 조사 해와요</a:t>
            </a:r>
            <a:r>
              <a:rPr lang="en-US" altLang="ko-KR" sz="1400" dirty="0" smtClean="0">
                <a:solidFill>
                  <a:schemeClr val="tx1"/>
                </a:solidFill>
              </a:rPr>
              <a:t>.</a:t>
            </a:r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8" name="모서리가 둥근 사각형 설명선 37"/>
          <p:cNvSpPr/>
          <p:nvPr/>
        </p:nvSpPr>
        <p:spPr>
          <a:xfrm>
            <a:off x="9144000" y="2204864"/>
            <a:ext cx="3384376" cy="792435"/>
          </a:xfrm>
          <a:prstGeom prst="wedgeRoundRectCallout">
            <a:avLst>
              <a:gd name="adj1" fmla="val 55564"/>
              <a:gd name="adj2" fmla="val 100751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tx1"/>
                </a:solidFill>
              </a:rPr>
              <a:t>김인턴씨</a:t>
            </a:r>
            <a:r>
              <a:rPr lang="en-US" altLang="ko-KR" sz="1400" dirty="0" smtClean="0">
                <a:solidFill>
                  <a:schemeClr val="tx1"/>
                </a:solidFill>
              </a:rPr>
              <a:t>… </a:t>
            </a:r>
          </a:p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어제 </a:t>
            </a:r>
            <a:r>
              <a:rPr lang="en-US" altLang="ko-KR" sz="1400" dirty="0" smtClean="0">
                <a:solidFill>
                  <a:schemeClr val="tx1"/>
                </a:solidFill>
              </a:rPr>
              <a:t>A</a:t>
            </a:r>
            <a:r>
              <a:rPr lang="ko-KR" altLang="en-US" sz="1400" dirty="0" smtClean="0">
                <a:solidFill>
                  <a:schemeClr val="tx1"/>
                </a:solidFill>
              </a:rPr>
              <a:t>상무님께서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지시한거</a:t>
            </a:r>
            <a:r>
              <a:rPr lang="ko-KR" altLang="en-US" sz="1400" dirty="0" smtClean="0">
                <a:solidFill>
                  <a:schemeClr val="tx1"/>
                </a:solidFill>
              </a:rPr>
              <a:t> 있었어</a:t>
            </a:r>
            <a:r>
              <a:rPr lang="en-US" altLang="ko-KR" sz="1400" dirty="0" smtClean="0">
                <a:solidFill>
                  <a:schemeClr val="tx1"/>
                </a:solidFill>
              </a:rPr>
              <a:t>?</a:t>
            </a:r>
          </a:p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왜 말을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안해</a:t>
            </a:r>
            <a:r>
              <a:rPr lang="en-US" altLang="ko-KR" sz="1400" dirty="0" smtClean="0">
                <a:solidFill>
                  <a:schemeClr val="tx1"/>
                </a:solidFill>
              </a:rPr>
              <a:t>?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 rot="1800000">
            <a:off x="2754744" y="387535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지시</a:t>
            </a:r>
            <a:endParaRPr lang="ko-KR" altLang="en-US" dirty="0"/>
          </a:p>
        </p:txBody>
      </p:sp>
      <p:sp>
        <p:nvSpPr>
          <p:cNvPr id="40" name="TextBox 39"/>
          <p:cNvSpPr txBox="1"/>
          <p:nvPr/>
        </p:nvSpPr>
        <p:spPr>
          <a:xfrm rot="1800000">
            <a:off x="1889332" y="4232351"/>
            <a:ext cx="2102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6</a:t>
            </a:r>
            <a:r>
              <a:rPr lang="ko-KR" altLang="en-US" dirty="0" smtClean="0"/>
              <a:t>하 원칙 질문</a:t>
            </a:r>
            <a:endParaRPr lang="ko-KR" altLang="en-US" dirty="0"/>
          </a:p>
        </p:txBody>
      </p:sp>
      <p:sp>
        <p:nvSpPr>
          <p:cNvPr id="42" name="모서리가 둥근 사각형 설명선 41"/>
          <p:cNvSpPr/>
          <p:nvPr/>
        </p:nvSpPr>
        <p:spPr>
          <a:xfrm>
            <a:off x="-3780928" y="1556792"/>
            <a:ext cx="3780928" cy="1152128"/>
          </a:xfrm>
          <a:prstGeom prst="wedgeRoundRectCallout">
            <a:avLst>
              <a:gd name="adj1" fmla="val -48111"/>
              <a:gd name="adj2" fmla="val 73705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박대리</a:t>
            </a:r>
            <a:r>
              <a:rPr lang="en-US" altLang="ko-KR" sz="1400" dirty="0" smtClean="0">
                <a:solidFill>
                  <a:schemeClr val="tx1"/>
                </a:solidFill>
              </a:rPr>
              <a:t>! </a:t>
            </a:r>
            <a:r>
              <a:rPr lang="ko-KR" altLang="en-US" sz="1400" dirty="0" smtClean="0">
                <a:solidFill>
                  <a:schemeClr val="tx1"/>
                </a:solidFill>
              </a:rPr>
              <a:t>내가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김인턴에게</a:t>
            </a:r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시킨건</a:t>
            </a:r>
            <a:r>
              <a:rPr lang="ko-KR" altLang="en-US" sz="1400" dirty="0" smtClean="0">
                <a:solidFill>
                  <a:schemeClr val="tx1"/>
                </a:solidFill>
              </a:rPr>
              <a:t> 잘 되가</a:t>
            </a:r>
            <a:r>
              <a:rPr lang="en-US" altLang="ko-KR" sz="1400" dirty="0" smtClean="0">
                <a:solidFill>
                  <a:schemeClr val="tx1"/>
                </a:solidFill>
              </a:rPr>
              <a:t>?</a:t>
            </a:r>
          </a:p>
          <a:p>
            <a:pPr algn="ctr"/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넌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멘티가</a:t>
            </a:r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뭐하는지</a:t>
            </a:r>
            <a:r>
              <a:rPr lang="ko-KR" altLang="en-US" sz="1400" dirty="0" smtClean="0">
                <a:solidFill>
                  <a:schemeClr val="tx1"/>
                </a:solidFill>
              </a:rPr>
              <a:t> 확인도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안하냐</a:t>
            </a:r>
            <a:r>
              <a:rPr lang="en-US" altLang="ko-KR" sz="1400" dirty="0" smtClean="0">
                <a:solidFill>
                  <a:schemeClr val="tx1"/>
                </a:solidFill>
              </a:rPr>
              <a:t>?</a:t>
            </a:r>
          </a:p>
          <a:p>
            <a:pPr algn="ctr"/>
            <a:r>
              <a:rPr lang="ko-KR" altLang="en-US" sz="1400" dirty="0" err="1" smtClean="0">
                <a:solidFill>
                  <a:schemeClr val="tx1"/>
                </a:solidFill>
              </a:rPr>
              <a:t>멘티가</a:t>
            </a:r>
            <a:r>
              <a:rPr lang="ko-KR" altLang="en-US" sz="1400" dirty="0" smtClean="0">
                <a:solidFill>
                  <a:schemeClr val="tx1"/>
                </a:solidFill>
              </a:rPr>
              <a:t> 너를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멘토로</a:t>
            </a:r>
            <a:r>
              <a:rPr lang="ko-KR" altLang="en-US" sz="1400" dirty="0" smtClean="0">
                <a:solidFill>
                  <a:schemeClr val="tx1"/>
                </a:solidFill>
              </a:rPr>
              <a:t> 생각은 하냐</a:t>
            </a:r>
            <a:r>
              <a:rPr lang="en-US" altLang="ko-KR" sz="1400" dirty="0" smtClean="0">
                <a:solidFill>
                  <a:schemeClr val="tx1"/>
                </a:solidFill>
              </a:rPr>
              <a:t>?</a:t>
            </a:r>
            <a:endParaRPr lang="ko-KR" altLang="en-US" sz="1400" dirty="0" err="1" smtClean="0">
              <a:solidFill>
                <a:schemeClr val="tx1"/>
              </a:solidFill>
            </a:endParaRPr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26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7 L -0.56302 0.00532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" y="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33333E-6 L -0.57864 -0.00833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" y="-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96296E-6 L 0.70868 -2.96296E-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/>
      <p:bldP spid="40" grpId="0"/>
      <p:bldP spid="4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 </a:t>
            </a:r>
            <a:r>
              <a:rPr lang="ko-KR" altLang="en-US" dirty="0" smtClean="0"/>
              <a:t>비즈니스 커뮤니케이션 도구 </a:t>
            </a:r>
            <a:r>
              <a:rPr lang="ko-KR" altLang="en-US" dirty="0" err="1" smtClean="0"/>
              <a:t>이메일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692696"/>
            <a:ext cx="8820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이메일의</a:t>
            </a:r>
            <a:r>
              <a:rPr lang="ko-KR" altLang="en-US" dirty="0" smtClean="0"/>
              <a:t> 기본 구조</a:t>
            </a:r>
            <a:endParaRPr lang="ko-KR" altLang="en-US" dirty="0"/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25" y="1268413"/>
            <a:ext cx="882015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27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 </a:t>
            </a:r>
            <a:r>
              <a:rPr lang="ko-KR" altLang="en-US" dirty="0" smtClean="0"/>
              <a:t>비즈니스 커뮤니케이션 도구 </a:t>
            </a:r>
            <a:r>
              <a:rPr lang="ko-KR" altLang="en-US" dirty="0" err="1" smtClean="0"/>
              <a:t>이메일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1268413"/>
            <a:ext cx="882047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 smtClean="0"/>
              <a:t>1. </a:t>
            </a:r>
            <a:r>
              <a:rPr lang="ko-KR" altLang="en-US" sz="1600" dirty="0" smtClean="0"/>
              <a:t>수신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메일 내용을 받아 업무를 진행해야 하는 직접 관련된 자 설정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2. </a:t>
            </a:r>
            <a:r>
              <a:rPr lang="ko-KR" altLang="en-US" sz="1600" dirty="0" smtClean="0"/>
              <a:t>참조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직접 업무를 진행하지 않지만 관리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팀장</a:t>
            </a:r>
            <a:r>
              <a:rPr lang="en-US" altLang="ko-KR" sz="1600" dirty="0" smtClean="0"/>
              <a:t>), </a:t>
            </a:r>
            <a:r>
              <a:rPr lang="ko-KR" altLang="en-US" sz="1600" dirty="0" smtClean="0"/>
              <a:t>공유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다음 단계 관련자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차원 설정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3. </a:t>
            </a:r>
            <a:r>
              <a:rPr lang="ko-KR" altLang="en-US" sz="1600" dirty="0" smtClean="0"/>
              <a:t>숨은 참조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수신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참조자 모르게 메일을 보내야 할 사람 </a:t>
            </a:r>
            <a:r>
              <a:rPr lang="en-US" altLang="ko-KR" sz="1600" dirty="0" smtClean="0"/>
              <a:t>/ </a:t>
            </a:r>
            <a:r>
              <a:rPr lang="ko-KR" altLang="en-US" sz="1600" dirty="0" smtClean="0"/>
              <a:t>권장</a:t>
            </a:r>
            <a:r>
              <a:rPr lang="en-US" altLang="ko-KR" sz="1600" dirty="0" smtClean="0"/>
              <a:t>X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4. </a:t>
            </a:r>
            <a:r>
              <a:rPr lang="ko-KR" altLang="en-US" sz="1600" dirty="0" smtClean="0"/>
              <a:t>제목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메일 내용을 함축적으로 포함한 짧은 문장 </a:t>
            </a:r>
            <a:r>
              <a:rPr lang="en-US" altLang="ko-KR" sz="1600" dirty="0" smtClean="0"/>
              <a:t>+ </a:t>
            </a:r>
            <a:r>
              <a:rPr lang="ko-KR" altLang="en-US" sz="1600" dirty="0" err="1" smtClean="0"/>
              <a:t>동사형</a:t>
            </a:r>
            <a:r>
              <a:rPr lang="ko-KR" altLang="en-US" sz="1600" dirty="0" smtClean="0"/>
              <a:t> 문장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5. </a:t>
            </a:r>
            <a:r>
              <a:rPr lang="ko-KR" altLang="en-US" sz="1600" dirty="0" smtClean="0"/>
              <a:t>본문 </a:t>
            </a:r>
            <a:r>
              <a:rPr lang="en-US" altLang="ko-KR" sz="1600" dirty="0" smtClean="0"/>
              <a:t>: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  가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수신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참조 명시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수신 참조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이유 안내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대상 인식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ko-KR" altLang="en-US" sz="1600" dirty="0" smtClean="0"/>
              <a:t>나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인사 및 본인 소개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ko-KR" altLang="en-US" sz="1600" dirty="0" smtClean="0"/>
              <a:t>다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메일 발송 목적 및 요청사항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ko-KR" altLang="en-US" sz="1600" dirty="0" smtClean="0"/>
              <a:t>라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핵심내용 정리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ko-KR" altLang="en-US" sz="1600" dirty="0" smtClean="0"/>
              <a:t>마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기타 강조사항 및 첨부파일 안내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ko-KR" altLang="en-US" sz="1600" dirty="0" smtClean="0"/>
              <a:t>바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감사인사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ko-KR" altLang="en-US" sz="1600" dirty="0" smtClean="0"/>
              <a:t>사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메일 서명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비즈니스 </a:t>
            </a:r>
            <a:r>
              <a:rPr lang="ko-KR" altLang="en-US" sz="1600" dirty="0" err="1" smtClean="0"/>
              <a:t>메너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6. </a:t>
            </a:r>
            <a:r>
              <a:rPr lang="ko-KR" altLang="en-US" sz="1600" dirty="0" smtClean="0"/>
              <a:t>첨부파일 유무 확인</a:t>
            </a:r>
            <a:endParaRPr lang="ko-KR" altLang="en-US" sz="16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28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 </a:t>
            </a:r>
            <a:r>
              <a:rPr lang="ko-KR" altLang="en-US" dirty="0" smtClean="0"/>
              <a:t>업무 조율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1268760"/>
            <a:ext cx="4248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아악</a:t>
            </a:r>
            <a:r>
              <a:rPr lang="en-US" altLang="ko-KR" dirty="0" smtClean="0"/>
              <a:t>~ </a:t>
            </a:r>
            <a:r>
              <a:rPr lang="ko-KR" altLang="en-US" dirty="0" smtClean="0"/>
              <a:t>일이 많은데 또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8194" name="Picture 2" descr="업무폭탄에 대한 이미지 검색결과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636912"/>
            <a:ext cx="4248150" cy="222162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572000" y="2060848"/>
            <a:ext cx="45720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dirty="0" smtClean="0"/>
              <a:t>아는 사람은 모르는 사람을 모른다</a:t>
            </a:r>
            <a:r>
              <a:rPr lang="en-US" altLang="ko-KR" sz="1600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sz="1600" dirty="0" smtClean="0"/>
          </a:p>
          <a:p>
            <a:pPr marL="342900" indent="-342900">
              <a:buAutoNum type="arabicPeriod"/>
            </a:pPr>
            <a:r>
              <a:rPr lang="ko-KR" altLang="en-US" sz="1600" dirty="0" smtClean="0"/>
              <a:t>일은 누군가는 해야 한다</a:t>
            </a:r>
            <a:r>
              <a:rPr lang="en-US" altLang="ko-KR" sz="1600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sz="1600" dirty="0" smtClean="0"/>
          </a:p>
          <a:p>
            <a:pPr marL="342900" indent="-342900">
              <a:buAutoNum type="arabicPeriod"/>
            </a:pPr>
            <a:r>
              <a:rPr lang="ko-KR" altLang="en-US" sz="1600" dirty="0" smtClean="0"/>
              <a:t>누군가가 나일 필요는 없다</a:t>
            </a:r>
            <a:r>
              <a:rPr lang="en-US" altLang="ko-KR" sz="1600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sz="1600" dirty="0" smtClean="0"/>
          </a:p>
          <a:p>
            <a:pPr marL="342900" indent="-342900">
              <a:buAutoNum type="arabicPeriod"/>
            </a:pPr>
            <a:r>
              <a:rPr lang="ko-KR" altLang="en-US" sz="1600" dirty="0" smtClean="0"/>
              <a:t>그게 오늘일 필요도 없다</a:t>
            </a:r>
            <a:r>
              <a:rPr lang="en-US" altLang="ko-KR" sz="1600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sz="1600" dirty="0" smtClean="0"/>
          </a:p>
          <a:p>
            <a:pPr marL="342900" indent="-342900">
              <a:buAutoNum type="arabicPeriod"/>
            </a:pPr>
            <a:r>
              <a:rPr lang="ko-KR" altLang="en-US" sz="1600" dirty="0" smtClean="0"/>
              <a:t>간단한 형식일 수도 있다</a:t>
            </a:r>
            <a:r>
              <a:rPr lang="en-US" altLang="ko-KR" sz="1600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sz="1600" dirty="0" smtClean="0"/>
          </a:p>
          <a:p>
            <a:pPr marL="342900" indent="-342900">
              <a:buAutoNum type="arabicPeriod"/>
            </a:pPr>
            <a:r>
              <a:rPr lang="ko-KR" altLang="en-US" sz="1600" dirty="0" smtClean="0"/>
              <a:t>상사의 상사가 원하는 일일 수 있다</a:t>
            </a:r>
            <a:r>
              <a:rPr lang="en-US" altLang="ko-KR" sz="1600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sz="1600" dirty="0" smtClean="0"/>
          </a:p>
          <a:p>
            <a:pPr marL="342900" indent="-342900">
              <a:buAutoNum type="arabicPeriod"/>
            </a:pPr>
            <a:r>
              <a:rPr lang="ko-KR" altLang="en-US" sz="1600" dirty="0" smtClean="0"/>
              <a:t>하겠다는 사람에게 지원은 따라 간다</a:t>
            </a:r>
            <a:endParaRPr lang="en-US" altLang="ko-KR" sz="1600" dirty="0" smtClean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29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기타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1268760"/>
            <a:ext cx="8820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장점과 경험을 적극 배워라</a:t>
            </a:r>
            <a:r>
              <a:rPr lang="en-US" altLang="ko-KR" dirty="0" smtClean="0"/>
              <a:t>!!  </a:t>
            </a:r>
            <a:r>
              <a:rPr lang="ko-KR" altLang="en-US" dirty="0" smtClean="0"/>
              <a:t>상사는 외로운 사람</a:t>
            </a:r>
            <a:endParaRPr lang="ko-KR" altLang="en-US" dirty="0"/>
          </a:p>
        </p:txBody>
      </p:sp>
      <p:pic>
        <p:nvPicPr>
          <p:cNvPr id="5" name="Picture 2" descr="D:\data\저서\인턴에서 정규직 되기\삽화\직립보행_삽화20(p77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979" b="20005"/>
          <a:stretch>
            <a:fillRect/>
          </a:stretch>
        </p:blipFill>
        <p:spPr bwMode="auto">
          <a:xfrm>
            <a:off x="1259607" y="1633483"/>
            <a:ext cx="6624786" cy="5035877"/>
          </a:xfrm>
          <a:prstGeom prst="rect">
            <a:avLst/>
          </a:prstGeom>
          <a:noFill/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30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취업 초반 우리가 </a:t>
            </a:r>
            <a:r>
              <a:rPr lang="ko-KR" altLang="en-US" dirty="0" smtClean="0"/>
              <a:t>겪는 이야기</a:t>
            </a:r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321839" y="826708"/>
            <a:ext cx="3458073" cy="360000"/>
          </a:xfrm>
          <a:prstGeom prst="round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업무 초반 주요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3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가지 업무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28858" y="1259138"/>
            <a:ext cx="349702" cy="151216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wrap="square" lIns="72000" tIns="0" rIns="0" bIns="0" rtlCol="0" anchor="ctr">
            <a:spAutoFit/>
          </a:bodyPr>
          <a:lstStyle/>
          <a:p>
            <a:pPr algn="ctr"/>
            <a:r>
              <a:rPr lang="ko-KR" altLang="en-US" b="1" dirty="0" smtClean="0"/>
              <a:t>자료 정리</a:t>
            </a:r>
            <a:endParaRPr lang="ko-KR" altLang="en-US" b="1" dirty="0"/>
          </a:p>
        </p:txBody>
      </p:sp>
      <p:sp>
        <p:nvSpPr>
          <p:cNvPr id="15" name="직사각형 14"/>
          <p:cNvSpPr/>
          <p:nvPr/>
        </p:nvSpPr>
        <p:spPr>
          <a:xfrm>
            <a:off x="328858" y="2914752"/>
            <a:ext cx="349702" cy="1512168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wrap="square" lIns="72000" tIns="0" rIns="0" bIns="0" rtlCol="0" anchor="ctr">
            <a:spAutoFit/>
          </a:bodyPr>
          <a:lstStyle/>
          <a:p>
            <a:pPr algn="ctr"/>
            <a:r>
              <a:rPr lang="ko-KR" altLang="en-US" b="1" dirty="0" smtClean="0"/>
              <a:t>창고정리</a:t>
            </a:r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328858" y="4570365"/>
            <a:ext cx="349702" cy="151216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wrap="square" lIns="72000" tIns="0" rIns="0" bIns="0" rtlCol="0" anchor="ctr">
            <a:spAutoFit/>
          </a:bodyPr>
          <a:lstStyle/>
          <a:p>
            <a:pPr algn="ctr"/>
            <a:r>
              <a:rPr lang="ko-KR" altLang="en-US" b="1" dirty="0" smtClean="0"/>
              <a:t>일 없음</a:t>
            </a:r>
            <a:endParaRPr lang="ko-KR" altLang="en-US" b="1" dirty="0"/>
          </a:p>
        </p:txBody>
      </p:sp>
      <p:pic>
        <p:nvPicPr>
          <p:cNvPr id="49161" name="Picture 9" descr="https://encrypted-tbn2.gstatic.com/images?q=tbn:ANd9GcQMcsHr1MMYomJv-_GMlDtZQT6qkU9TPXlW4PEZUCk7tNTYfi2N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259138"/>
            <a:ext cx="2448272" cy="1511745"/>
          </a:xfrm>
          <a:prstGeom prst="rect">
            <a:avLst/>
          </a:prstGeom>
          <a:noFill/>
        </p:spPr>
      </p:pic>
      <p:pic>
        <p:nvPicPr>
          <p:cNvPr id="49167" name="Picture 15" descr="https://encrypted-tbn1.gstatic.com/images?q=tbn:ANd9GcQMk7htnjfBPo9Aco1qpjZxk9vPAItLlrLT7aSuIgTv3NNTUUnk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 r="8000"/>
          <a:stretch>
            <a:fillRect/>
          </a:stretch>
        </p:blipFill>
        <p:spPr bwMode="auto">
          <a:xfrm>
            <a:off x="755576" y="4499075"/>
            <a:ext cx="2448272" cy="1594221"/>
          </a:xfrm>
          <a:prstGeom prst="rect">
            <a:avLst/>
          </a:prstGeom>
          <a:noFill/>
        </p:spPr>
      </p:pic>
      <p:sp>
        <p:nvSpPr>
          <p:cNvPr id="20" name="직사각형 19"/>
          <p:cNvSpPr/>
          <p:nvPr/>
        </p:nvSpPr>
        <p:spPr>
          <a:xfrm>
            <a:off x="3347864" y="1259138"/>
            <a:ext cx="5472286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tx1"/>
                </a:solidFill>
              </a:rPr>
              <a:t>人才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pic>
        <p:nvPicPr>
          <p:cNvPr id="14" name="Picture 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2914900"/>
            <a:ext cx="243345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직사각형 15"/>
          <p:cNvSpPr/>
          <p:nvPr/>
        </p:nvSpPr>
        <p:spPr>
          <a:xfrm>
            <a:off x="3347864" y="2915322"/>
            <a:ext cx="5472286" cy="64807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tx1"/>
                </a:solidFill>
              </a:rPr>
              <a:t>人才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347864" y="4570786"/>
            <a:ext cx="5472286" cy="7923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tx1"/>
                </a:solidFill>
              </a:rPr>
              <a:t>人才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</a:p>
          <a:p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347864" y="2050804"/>
            <a:ext cx="5472286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tx1"/>
                </a:solidFill>
              </a:rPr>
              <a:t>人災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이게 중요한 일인가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?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내가 이걸 하려고 들어왔나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?</a:t>
            </a:r>
            <a:endParaRPr lang="ko-KR" altLang="en-US" sz="1600" b="1" dirty="0" smtClean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347864" y="3706988"/>
            <a:ext cx="5472286" cy="64807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tx1"/>
                </a:solidFill>
              </a:rPr>
              <a:t>人災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이게 중요한 일인가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?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난 잡무를 할 사람이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아니라구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!</a:t>
            </a:r>
            <a:endParaRPr lang="ko-KR" altLang="en-US" sz="1600" b="1" dirty="0" smtClean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347864" y="5507187"/>
            <a:ext cx="5472286" cy="503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tx1"/>
                </a:solidFill>
              </a:rPr>
              <a:t>人災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이게 뭐지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?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난 그냥 숨쉬기 위해 출근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한건가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?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3924490" y="1460788"/>
            <a:ext cx="5472608" cy="3773894"/>
            <a:chOff x="3923928" y="2751450"/>
            <a:chExt cx="5472608" cy="3773894"/>
          </a:xfrm>
        </p:grpSpPr>
        <p:sp>
          <p:nvSpPr>
            <p:cNvPr id="24" name="TextBox 23"/>
            <p:cNvSpPr txBox="1"/>
            <p:nvPr/>
          </p:nvSpPr>
          <p:spPr>
            <a:xfrm>
              <a:off x="3923928" y="2751450"/>
              <a:ext cx="54726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prstClr val="black"/>
                  </a:solidFill>
                </a:rPr>
                <a:t>이건 어떤 일이지</a:t>
              </a:r>
              <a:r>
                <a:rPr lang="en-US" altLang="ko-KR" sz="1600" b="1" dirty="0" smtClean="0">
                  <a:solidFill>
                    <a:prstClr val="black"/>
                  </a:solidFill>
                </a:rPr>
                <a:t>? </a:t>
              </a:r>
              <a:r>
                <a:rPr lang="ko-KR" altLang="en-US" sz="1600" b="1" dirty="0" smtClean="0">
                  <a:solidFill>
                    <a:prstClr val="black"/>
                  </a:solidFill>
                </a:rPr>
                <a:t>업무 효율을 높이기 위한 업무군</a:t>
              </a:r>
              <a:endParaRPr lang="ko-KR" alt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923928" y="4407634"/>
              <a:ext cx="54726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/>
                <a:t>이건 어떤 일이지</a:t>
              </a:r>
              <a:r>
                <a:rPr lang="en-US" altLang="ko-KR" sz="1600" b="1" dirty="0" smtClean="0"/>
                <a:t>? </a:t>
              </a:r>
              <a:r>
                <a:rPr lang="ko-KR" altLang="en-US" sz="1600" b="1" dirty="0" smtClean="0"/>
                <a:t>회사 비품 파악에 도움이 되겠군</a:t>
              </a:r>
              <a:r>
                <a:rPr lang="en-US" altLang="ko-KR" sz="1600" b="1" dirty="0" smtClean="0"/>
                <a:t>!</a:t>
              </a:r>
              <a:endParaRPr lang="ko-KR" altLang="en-US" sz="160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923928" y="5940569"/>
              <a:ext cx="54726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/>
                <a:t>이 시간 어떻게 보내지</a:t>
              </a:r>
              <a:r>
                <a:rPr lang="en-US" altLang="ko-KR" sz="1600" b="1" dirty="0" smtClean="0"/>
                <a:t>? </a:t>
              </a:r>
              <a:r>
                <a:rPr lang="ko-KR" altLang="en-US" sz="1600" b="1" dirty="0" smtClean="0"/>
                <a:t>선배님 도와드릴 일이라도</a:t>
              </a:r>
              <a:r>
                <a:rPr lang="en-US" altLang="ko-KR" sz="1600" b="1" dirty="0" smtClean="0"/>
                <a:t>?</a:t>
              </a:r>
            </a:p>
            <a:p>
              <a:r>
                <a:rPr lang="ko-KR" altLang="en-US" sz="1600" b="1" dirty="0" smtClean="0"/>
                <a:t>업무이해에 참고되는 책 빌려주시면 잘 읽겠습니다</a:t>
              </a:r>
              <a:r>
                <a:rPr lang="en-US" altLang="ko-KR" sz="1600" b="1" dirty="0" smtClean="0"/>
                <a:t>.</a:t>
              </a:r>
              <a:endParaRPr lang="ko-KR" altLang="en-US" sz="1600" b="1" dirty="0"/>
            </a:p>
          </p:txBody>
        </p:sp>
      </p:grpSp>
      <p:sp>
        <p:nvSpPr>
          <p:cNvPr id="23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D534-E704-4D0C-8184-60FBB1824AAF}" type="slidenum">
              <a:rPr lang="ko-KR" altLang="en-US" smtClean="0"/>
              <a:pPr/>
              <a:t>31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91440" y="45722"/>
          <a:ext cx="8961120" cy="67676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4176"/>
                <a:gridCol w="7936944"/>
              </a:tblGrid>
              <a:tr h="1429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</a:rPr>
                        <a:t>수신자</a:t>
                      </a: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2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</a:rPr>
                        <a:t>참조</a:t>
                      </a: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</a:rPr>
                        <a:t>제목</a:t>
                      </a: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</a:rPr>
                        <a:t>첨부파일</a:t>
                      </a: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04614">
                <a:tc gridSpan="2">
                  <a:txBody>
                    <a:bodyPr/>
                    <a:lstStyle/>
                    <a:p>
                      <a:pPr latinLnBrk="1"/>
                      <a:endParaRPr lang="ko-KR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475D9-518B-4B86-A549-71E53BAB7DE6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11496</TotalTime>
  <Words>3740</Words>
  <Application>Microsoft Office PowerPoint</Application>
  <PresentationFormat>화면 슬라이드 쇼(4:3)</PresentationFormat>
  <Paragraphs>621</Paragraphs>
  <Slides>32</Slides>
  <Notes>17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33" baseType="lpstr">
      <vt:lpstr>Office 테마</vt:lpstr>
      <vt:lpstr>경력직 같은 신입</vt:lpstr>
      <vt:lpstr>강사 소개</vt:lpstr>
      <vt:lpstr>회사 소개</vt:lpstr>
      <vt:lpstr>강의 운영 방법</vt:lpstr>
      <vt:lpstr>신입에게 경력을 묻는 현실</vt:lpstr>
      <vt:lpstr>신입에게 경력을 묻는 현실</vt:lpstr>
      <vt:lpstr>실습, 인턴 할 수 있다면 무슨 일이건?</vt:lpstr>
      <vt:lpstr>NCS를 통해 본 구매 조달업무의 이해</vt:lpstr>
      <vt:lpstr>현장실습, 인턴으로 얻을 수 있는 것</vt:lpstr>
      <vt:lpstr>특강 종료 후 2 종류의 사람</vt:lpstr>
      <vt:lpstr>Best Story</vt:lpstr>
      <vt:lpstr>채용 요청의 의미</vt:lpstr>
      <vt:lpstr>기업에서 신입사원에게 바라는 점은?</vt:lpstr>
      <vt:lpstr>기업에서 신입사원에게 바라는 점은? 성장</vt:lpstr>
      <vt:lpstr>기업에서 신입사원에게 바라는 점은? 조직융화</vt:lpstr>
      <vt:lpstr>팀장은 나에게 어떤 존재여야 하는가?</vt:lpstr>
      <vt:lpstr>회사의 마음을 잡는 소프트 스킬</vt:lpstr>
      <vt:lpstr>1. 출퇴근 시간은 몇 시?</vt:lpstr>
      <vt:lpstr>1. 출퇴근 시간은 몇 시?</vt:lpstr>
      <vt:lpstr>2. 비즈니스 커뮤니케이션의 이해</vt:lpstr>
      <vt:lpstr>2.1. 비즈니스 커뮤니케이션 사례 분석</vt:lpstr>
      <vt:lpstr>2.2. 비즈니스 커뮤니케이션에서 범하기 쉬운 착각</vt:lpstr>
      <vt:lpstr>3. 전화응대 스킬</vt:lpstr>
      <vt:lpstr>3. 전화응대 스킬 </vt:lpstr>
      <vt:lpstr>3. 전화응대 스킬</vt:lpstr>
      <vt:lpstr>4. 상사와의 관계</vt:lpstr>
      <vt:lpstr>5. 비즈니스 커뮤니케이션 도구 이메일</vt:lpstr>
      <vt:lpstr>5. 비즈니스 커뮤니케이션 도구 이메일</vt:lpstr>
      <vt:lpstr>6. 업무 조율</vt:lpstr>
      <vt:lpstr>기타</vt:lpstr>
      <vt:lpstr>취업 초반 우리가 겪는 이야기3</vt:lpstr>
      <vt:lpstr>슬라이드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sg</dc:creator>
  <cp:lastModifiedBy>User</cp:lastModifiedBy>
  <cp:revision>268</cp:revision>
  <dcterms:created xsi:type="dcterms:W3CDTF">2014-07-22T07:00:41Z</dcterms:created>
  <dcterms:modified xsi:type="dcterms:W3CDTF">2019-08-30T15:33:28Z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_SA">
    <vt:lpwstr>G:\01직립보행\02대진대학교 직립보행 현장실습사전교육특강(2H).pptx</vt:lpwstr>
  </property>
</Properties>
</file>